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heme/themeOverride1.xml" ContentType="application/vnd.openxmlformats-officedocument.themeOverr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36"/>
  </p:notesMasterIdLst>
  <p:sldIdLst>
    <p:sldId id="256" r:id="rId2"/>
    <p:sldId id="257" r:id="rId3"/>
    <p:sldId id="259" r:id="rId4"/>
    <p:sldId id="263" r:id="rId5"/>
    <p:sldId id="260" r:id="rId6"/>
    <p:sldId id="269" r:id="rId7"/>
    <p:sldId id="270" r:id="rId8"/>
    <p:sldId id="262" r:id="rId9"/>
    <p:sldId id="276" r:id="rId10"/>
    <p:sldId id="264" r:id="rId11"/>
    <p:sldId id="274" r:id="rId12"/>
    <p:sldId id="275" r:id="rId13"/>
    <p:sldId id="277" r:id="rId14"/>
    <p:sldId id="278" r:id="rId15"/>
    <p:sldId id="265" r:id="rId16"/>
    <p:sldId id="279" r:id="rId17"/>
    <p:sldId id="280" r:id="rId18"/>
    <p:sldId id="281" r:id="rId19"/>
    <p:sldId id="292" r:id="rId20"/>
    <p:sldId id="293" r:id="rId21"/>
    <p:sldId id="261" r:id="rId22"/>
    <p:sldId id="282" r:id="rId23"/>
    <p:sldId id="266" r:id="rId24"/>
    <p:sldId id="283" r:id="rId25"/>
    <p:sldId id="271" r:id="rId26"/>
    <p:sldId id="284" r:id="rId27"/>
    <p:sldId id="285" r:id="rId28"/>
    <p:sldId id="286" r:id="rId29"/>
    <p:sldId id="287" r:id="rId30"/>
    <p:sldId id="288" r:id="rId31"/>
    <p:sldId id="289" r:id="rId32"/>
    <p:sldId id="290" r:id="rId33"/>
    <p:sldId id="291" r:id="rId34"/>
    <p:sldId id="258" r:id="rId35"/>
  </p:sldIdLst>
  <p:sldSz cx="9144000" cy="5143500" type="screen16x9"/>
  <p:notesSz cx="6858000" cy="9144000"/>
  <p:defaultTex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77">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DDDD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6899" autoAdjust="0"/>
    <p:restoredTop sz="76563"/>
  </p:normalViewPr>
  <p:slideViewPr>
    <p:cSldViewPr snapToGrid="0">
      <p:cViewPr varScale="1">
        <p:scale>
          <a:sx n="112" d="100"/>
          <a:sy n="112" d="100"/>
        </p:scale>
        <p:origin x="2144" y="184"/>
      </p:cViewPr>
      <p:guideLst>
        <p:guide orient="horz" pos="1620"/>
        <p:guide pos="2877"/>
      </p:guideLst>
    </p:cSldViewPr>
  </p:slideViewPr>
  <p:notesTextViewPr>
    <p:cViewPr>
      <p:scale>
        <a:sx n="1" d="1"/>
        <a:sy n="1" d="1"/>
      </p:scale>
      <p:origin x="0" y="-256"/>
    </p:cViewPr>
  </p:notesText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notesMaster" Target="notesMasters/notesMaster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presProps" Target="presProps.xml"/><Relationship Id="rId38" Type="http://schemas.openxmlformats.org/officeDocument/2006/relationships/viewProps" Target="viewProps.xml"/><Relationship Id="rId39" Type="http://schemas.openxmlformats.org/officeDocument/2006/relationships/theme" Target="theme/theme1.xml"/><Relationship Id="rId4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3B403BF-8B00-4C8B-BAC7-C942AC7DE10F}" type="datetimeFigureOut">
              <a:rPr lang="zh-CN" altLang="en-US" smtClean="0"/>
              <a:t>2018/9/5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88AEE67-04AF-47F7-8003-96AA1CC5E23E}"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大家好，我是***，来自</a:t>
            </a:r>
            <a:r>
              <a:rPr kumimoji="1" lang="en-US" altLang="zh-CN" dirty="0" smtClean="0"/>
              <a:t>360</a:t>
            </a:r>
            <a:r>
              <a:rPr kumimoji="1" lang="zh-CN" altLang="en-US" dirty="0" smtClean="0"/>
              <a:t>企业安全，今天要讲的是智能合约安全问题和相关安全漏洞挖掘方法，研究团队主要包括来自于清华</a:t>
            </a:r>
            <a:r>
              <a:rPr kumimoji="1" lang="en-US" altLang="zh-CN" dirty="0" smtClean="0"/>
              <a:t>-360</a:t>
            </a:r>
            <a:r>
              <a:rPr kumimoji="1" lang="zh-CN" altLang="en-US" dirty="0" smtClean="0"/>
              <a:t>企业安全联合研究中心，清华大学张超老师组建的区块链研究团队，成员还有殷婷婷、倪远东等几位同学</a:t>
            </a:r>
            <a:endParaRPr kumimoji="1" lang="zh-CN" altLang="en-US" dirty="0"/>
          </a:p>
        </p:txBody>
      </p:sp>
      <p:sp>
        <p:nvSpPr>
          <p:cNvPr id="4" name="幻灯片编号占位符 3"/>
          <p:cNvSpPr>
            <a:spLocks noGrp="1"/>
          </p:cNvSpPr>
          <p:nvPr>
            <p:ph type="sldNum" sz="quarter" idx="10"/>
          </p:nvPr>
        </p:nvSpPr>
        <p:spPr/>
        <p:txBody>
          <a:bodyPr/>
          <a:lstStyle/>
          <a:p>
            <a:fld id="{188AEE67-04AF-47F7-8003-96AA1CC5E23E}" type="slidenum">
              <a:rPr lang="zh-CN" altLang="en-US" smtClean="0"/>
              <a:t>1</a:t>
            </a:fld>
            <a:endParaRPr lang="zh-CN" altLang="en-US"/>
          </a:p>
        </p:txBody>
      </p:sp>
    </p:spTree>
    <p:extLst>
      <p:ext uri="{BB962C8B-B14F-4D97-AF65-F5344CB8AC3E}">
        <p14:creationId xmlns:p14="http://schemas.microsoft.com/office/powerpoint/2010/main" val="8839874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原理架构示意图</a:t>
            </a:r>
            <a:r>
              <a:rPr kumimoji="1" lang="en-US" altLang="zh-CN" dirty="0" smtClean="0"/>
              <a:t>:</a:t>
            </a:r>
            <a:r>
              <a:rPr kumimoji="1" lang="zh-CN" altLang="en-US" dirty="0" smtClean="0"/>
              <a:t>合约定义、合约执行、合约审计</a:t>
            </a:r>
            <a:endParaRPr kumimoji="1" lang="en-US" altLang="zh-CN" dirty="0" smtClean="0"/>
          </a:p>
          <a:p>
            <a:r>
              <a:rPr lang="zh-CN" altLang="en-US" sz="1200" b="0" i="0" u="none" strike="noStrike" kern="1200" dirty="0" smtClean="0">
                <a:solidFill>
                  <a:schemeClr val="tx1"/>
                </a:solidFill>
                <a:effectLst/>
                <a:latin typeface="+mn-lt"/>
                <a:ea typeface="+mn-ea"/>
                <a:cs typeface="+mn-cs"/>
              </a:rPr>
              <a:t>以太坊</a:t>
            </a:r>
            <a:r>
              <a:rPr lang="en-US" altLang="zh-CN" sz="1200" b="0" i="0" u="none" strike="noStrike" kern="1200" dirty="0" smtClean="0">
                <a:solidFill>
                  <a:schemeClr val="tx1"/>
                </a:solidFill>
                <a:effectLst/>
                <a:latin typeface="+mn-lt"/>
                <a:ea typeface="+mn-ea"/>
                <a:cs typeface="+mn-cs"/>
              </a:rPr>
              <a:t>ERC20</a:t>
            </a:r>
            <a:r>
              <a:rPr lang="zh-CN" altLang="en-US" sz="1200" b="0" i="0" u="none" strike="noStrike" kern="1200" dirty="0" smtClean="0">
                <a:solidFill>
                  <a:schemeClr val="tx1"/>
                </a:solidFill>
                <a:effectLst/>
                <a:latin typeface="+mn-lt"/>
                <a:ea typeface="+mn-ea"/>
                <a:cs typeface="+mn-cs"/>
              </a:rPr>
              <a:t>协议接口，用户发行基于</a:t>
            </a:r>
            <a:r>
              <a:rPr lang="en-US" altLang="zh-CN" sz="1200" b="0" i="0" u="none" strike="noStrike" kern="1200" dirty="0" smtClean="0">
                <a:solidFill>
                  <a:schemeClr val="tx1"/>
                </a:solidFill>
                <a:effectLst/>
                <a:latin typeface="+mn-lt"/>
                <a:ea typeface="+mn-ea"/>
                <a:cs typeface="+mn-cs"/>
              </a:rPr>
              <a:t>ETH</a:t>
            </a:r>
            <a:r>
              <a:rPr lang="zh-CN" altLang="en-US" sz="1200" b="0" i="0" u="none" strike="noStrike" kern="1200" dirty="0" smtClean="0">
                <a:solidFill>
                  <a:schemeClr val="tx1"/>
                </a:solidFill>
                <a:effectLst/>
                <a:latin typeface="+mn-lt"/>
                <a:ea typeface="+mn-ea"/>
                <a:cs typeface="+mn-cs"/>
              </a:rPr>
              <a:t>代币，以太坊特别容易实现这样的代币系统。 更具体地说，</a:t>
            </a:r>
            <a:r>
              <a:rPr lang="en-US" altLang="zh-CN" sz="1200" b="0" i="0" u="none" strike="noStrike" kern="1200" dirty="0" smtClean="0">
                <a:solidFill>
                  <a:schemeClr val="tx1"/>
                </a:solidFill>
                <a:effectLst/>
                <a:latin typeface="+mn-lt"/>
                <a:ea typeface="+mn-ea"/>
                <a:cs typeface="+mn-cs"/>
              </a:rPr>
              <a:t>ERC20</a:t>
            </a:r>
            <a:r>
              <a:rPr lang="zh-CN" altLang="en-US" sz="1200" b="0" i="0" u="none" strike="noStrike" kern="1200" dirty="0" smtClean="0">
                <a:solidFill>
                  <a:schemeClr val="tx1"/>
                </a:solidFill>
                <a:effectLst/>
                <a:latin typeface="+mn-lt"/>
                <a:ea typeface="+mn-ea"/>
                <a:cs typeface="+mn-cs"/>
              </a:rPr>
              <a:t>代币接口提供了一种标准化的方式来开发与现有以太坊生态系统（如开发工具，钱包和交换）兼容的代币。</a:t>
            </a:r>
          </a:p>
          <a:p>
            <a:r>
              <a:rPr lang="zh-CN" altLang="en-US" sz="1200" b="0" i="0" u="none" strike="noStrike" kern="1200" dirty="0" smtClean="0">
                <a:solidFill>
                  <a:schemeClr val="tx1"/>
                </a:solidFill>
                <a:effectLst/>
                <a:latin typeface="+mn-lt"/>
                <a:ea typeface="+mn-ea"/>
                <a:cs typeface="+mn-cs"/>
              </a:rPr>
              <a:t>此外，这些非内在代币可以存在于：</a:t>
            </a:r>
          </a:p>
          <a:p>
            <a:r>
              <a:rPr lang="zh-CN" altLang="en-US" sz="1200" b="0" i="0" u="none" strike="noStrike" kern="1200" dirty="0" smtClean="0">
                <a:solidFill>
                  <a:schemeClr val="tx1"/>
                </a:solidFill>
                <a:effectLst/>
                <a:latin typeface="+mn-lt"/>
                <a:ea typeface="+mn-ea"/>
                <a:cs typeface="+mn-cs"/>
              </a:rPr>
              <a:t>构建于以太坊上的独立代币（如上图所示）</a:t>
            </a:r>
          </a:p>
          <a:p>
            <a:endParaRPr lang="en-US" altLang="zh-CN" sz="1200" b="0" i="0" u="none" strike="noStrike" kern="1200" dirty="0" smtClean="0">
              <a:solidFill>
                <a:schemeClr val="tx1"/>
              </a:solidFill>
              <a:effectLst/>
              <a:latin typeface="+mn-lt"/>
              <a:ea typeface="+mn-ea"/>
              <a:cs typeface="+mn-cs"/>
            </a:endParaRPr>
          </a:p>
          <a:p>
            <a:r>
              <a:rPr lang="zh-CN" altLang="en-US" sz="1200" b="0" i="0" u="none" strike="noStrike" kern="1200" dirty="0" smtClean="0">
                <a:solidFill>
                  <a:schemeClr val="tx1"/>
                </a:solidFill>
                <a:effectLst/>
                <a:latin typeface="+mn-lt"/>
                <a:ea typeface="+mn-ea"/>
                <a:cs typeface="+mn-cs"/>
              </a:rPr>
              <a:t>创建代币的机制非常灵活，代币可以代表很多不同的东西：</a:t>
            </a:r>
          </a:p>
          <a:p>
            <a:r>
              <a:rPr lang="en-US" altLang="zh-CN" sz="1200" b="0" i="0" u="none" strike="noStrike" kern="1200" dirty="0" smtClean="0">
                <a:solidFill>
                  <a:schemeClr val="tx1"/>
                </a:solidFill>
                <a:effectLst/>
                <a:latin typeface="+mn-lt"/>
                <a:ea typeface="+mn-ea"/>
                <a:cs typeface="+mn-cs"/>
              </a:rPr>
              <a:t>1\</a:t>
            </a:r>
            <a:r>
              <a:rPr lang="zh-CN" altLang="en-US" sz="1200" b="0" i="0" u="none" strike="noStrike" kern="1200" dirty="0" smtClean="0">
                <a:solidFill>
                  <a:schemeClr val="tx1"/>
                </a:solidFill>
                <a:effectLst/>
                <a:latin typeface="+mn-lt"/>
                <a:ea typeface="+mn-ea"/>
                <a:cs typeface="+mn-cs"/>
              </a:rPr>
              <a:t>去中心化应用中信用</a:t>
            </a:r>
            <a:r>
              <a:rPr lang="en-US" altLang="zh-CN" sz="1200" b="0" i="0" u="none" strike="noStrike" kern="1200" dirty="0" smtClean="0">
                <a:solidFill>
                  <a:schemeClr val="tx1"/>
                </a:solidFill>
                <a:effectLst/>
                <a:latin typeface="+mn-lt"/>
                <a:ea typeface="+mn-ea"/>
                <a:cs typeface="+mn-cs"/>
              </a:rPr>
              <a:t>/</a:t>
            </a:r>
            <a:r>
              <a:rPr lang="zh-CN" altLang="en-US" sz="1200" b="0" i="0" u="none" strike="noStrike" kern="1200" dirty="0" smtClean="0">
                <a:solidFill>
                  <a:schemeClr val="tx1"/>
                </a:solidFill>
                <a:effectLst/>
                <a:latin typeface="+mn-lt"/>
                <a:ea typeface="+mn-ea"/>
                <a:cs typeface="+mn-cs"/>
              </a:rPr>
              <a:t>会员资格</a:t>
            </a:r>
          </a:p>
          <a:p>
            <a:r>
              <a:rPr lang="en-US" altLang="zh-CN" sz="1200" b="0" i="0" u="none" strike="noStrike" kern="1200" dirty="0" smtClean="0">
                <a:solidFill>
                  <a:schemeClr val="tx1"/>
                </a:solidFill>
                <a:effectLst/>
                <a:latin typeface="+mn-lt"/>
                <a:ea typeface="+mn-ea"/>
                <a:cs typeface="+mn-cs"/>
              </a:rPr>
              <a:t>2\</a:t>
            </a:r>
            <a:r>
              <a:rPr lang="zh-CN" altLang="en-US" sz="1200" b="0" i="0" u="none" strike="noStrike" kern="1200" dirty="0" smtClean="0">
                <a:solidFill>
                  <a:schemeClr val="tx1"/>
                </a:solidFill>
                <a:effectLst/>
                <a:latin typeface="+mn-lt"/>
                <a:ea typeface="+mn-ea"/>
                <a:cs typeface="+mn-cs"/>
              </a:rPr>
              <a:t>一部分利润</a:t>
            </a:r>
            <a:r>
              <a:rPr lang="en-US" altLang="zh-CN" sz="1200" b="0" i="0" u="none" strike="noStrike" kern="1200" dirty="0" smtClean="0">
                <a:solidFill>
                  <a:schemeClr val="tx1"/>
                </a:solidFill>
                <a:effectLst/>
                <a:latin typeface="+mn-lt"/>
                <a:ea typeface="+mn-ea"/>
                <a:cs typeface="+mn-cs"/>
              </a:rPr>
              <a:t>/</a:t>
            </a:r>
            <a:r>
              <a:rPr lang="zh-CN" altLang="en-US" sz="1200" b="0" i="0" u="none" strike="noStrike" kern="1200" dirty="0" smtClean="0">
                <a:solidFill>
                  <a:schemeClr val="tx1"/>
                </a:solidFill>
                <a:effectLst/>
                <a:latin typeface="+mn-lt"/>
                <a:ea typeface="+mn-ea"/>
                <a:cs typeface="+mn-cs"/>
              </a:rPr>
              <a:t>损失</a:t>
            </a:r>
            <a:r>
              <a:rPr lang="en-US" altLang="zh-CN" sz="1200" b="0" i="0" u="none" strike="noStrike" kern="1200" dirty="0" smtClean="0">
                <a:solidFill>
                  <a:schemeClr val="tx1"/>
                </a:solidFill>
                <a:effectLst/>
                <a:latin typeface="+mn-lt"/>
                <a:ea typeface="+mn-ea"/>
                <a:cs typeface="+mn-cs"/>
              </a:rPr>
              <a:t>\</a:t>
            </a:r>
            <a:r>
              <a:rPr lang="zh-CN" altLang="en-US" sz="1200" b="0" i="0" u="none" strike="noStrike" kern="1200" dirty="0" smtClean="0">
                <a:solidFill>
                  <a:schemeClr val="tx1"/>
                </a:solidFill>
                <a:effectLst/>
                <a:latin typeface="+mn-lt"/>
                <a:ea typeface="+mn-ea"/>
                <a:cs typeface="+mn-cs"/>
              </a:rPr>
              <a:t>资产</a:t>
            </a:r>
            <a:r>
              <a:rPr lang="en-US" altLang="zh-CN" sz="1200" b="0" i="0" u="none" strike="noStrike" kern="1200" dirty="0" smtClean="0">
                <a:solidFill>
                  <a:schemeClr val="tx1"/>
                </a:solidFill>
                <a:effectLst/>
                <a:latin typeface="+mn-lt"/>
                <a:ea typeface="+mn-ea"/>
                <a:cs typeface="+mn-cs"/>
              </a:rPr>
              <a:t>/</a:t>
            </a:r>
            <a:r>
              <a:rPr lang="zh-CN" altLang="en-US" sz="1200" b="0" i="0" u="none" strike="noStrike" kern="1200" dirty="0" smtClean="0">
                <a:solidFill>
                  <a:schemeClr val="tx1"/>
                </a:solidFill>
                <a:effectLst/>
                <a:latin typeface="+mn-lt"/>
                <a:ea typeface="+mn-ea"/>
                <a:cs typeface="+mn-cs"/>
              </a:rPr>
              <a:t>负债的权利</a:t>
            </a:r>
          </a:p>
          <a:p>
            <a:r>
              <a:rPr lang="en-US" altLang="zh-CN" sz="1200" b="0" i="0" u="none" strike="noStrike" kern="1200" dirty="0" smtClean="0">
                <a:solidFill>
                  <a:schemeClr val="tx1"/>
                </a:solidFill>
                <a:effectLst/>
                <a:latin typeface="+mn-lt"/>
                <a:ea typeface="+mn-ea"/>
                <a:cs typeface="+mn-cs"/>
              </a:rPr>
              <a:t>3\</a:t>
            </a:r>
            <a:r>
              <a:rPr lang="zh-CN" altLang="en-US" sz="1200" b="0" i="0" u="none" strike="noStrike" kern="1200" dirty="0" smtClean="0">
                <a:solidFill>
                  <a:schemeClr val="tx1"/>
                </a:solidFill>
                <a:effectLst/>
                <a:latin typeface="+mn-lt"/>
                <a:ea typeface="+mn-ea"/>
                <a:cs typeface="+mn-cs"/>
              </a:rPr>
              <a:t>协议（或项目）的所有权或股权</a:t>
            </a:r>
          </a:p>
          <a:p>
            <a:r>
              <a:rPr lang="en-US" altLang="zh-CN" sz="1200" b="0" i="0" u="none" strike="noStrike" kern="1200" dirty="0" smtClean="0">
                <a:solidFill>
                  <a:schemeClr val="tx1"/>
                </a:solidFill>
                <a:effectLst/>
                <a:latin typeface="+mn-lt"/>
                <a:ea typeface="+mn-ea"/>
                <a:cs typeface="+mn-cs"/>
              </a:rPr>
              <a:t>4\</a:t>
            </a:r>
            <a:r>
              <a:rPr lang="zh-CN" altLang="en-US" sz="1200" b="0" i="0" u="none" strike="noStrike" kern="1200" dirty="0" smtClean="0">
                <a:solidFill>
                  <a:schemeClr val="tx1"/>
                </a:solidFill>
                <a:effectLst/>
                <a:latin typeface="+mn-lt"/>
                <a:ea typeface="+mn-ea"/>
                <a:cs typeface="+mn-cs"/>
              </a:rPr>
              <a:t>公司投票权</a:t>
            </a:r>
          </a:p>
          <a:p>
            <a:r>
              <a:rPr lang="en-US" altLang="zh-CN" sz="1200" b="0" i="0" u="none" strike="noStrike" kern="1200" dirty="0" smtClean="0">
                <a:solidFill>
                  <a:schemeClr val="tx1"/>
                </a:solidFill>
                <a:effectLst/>
                <a:latin typeface="+mn-lt"/>
                <a:ea typeface="+mn-ea"/>
                <a:cs typeface="+mn-cs"/>
              </a:rPr>
              <a:t>5\</a:t>
            </a:r>
            <a:r>
              <a:rPr lang="zh-CN" altLang="en-US" sz="1200" b="0" i="0" u="none" strike="noStrike" kern="1200" dirty="0" smtClean="0">
                <a:solidFill>
                  <a:schemeClr val="tx1"/>
                </a:solidFill>
                <a:effectLst/>
                <a:latin typeface="+mn-lt"/>
                <a:ea typeface="+mn-ea"/>
                <a:cs typeface="+mn-cs"/>
              </a:rPr>
              <a:t>没有其他功能，只是一个可以在加密货币中自由交易的数字资产</a:t>
            </a:r>
          </a:p>
          <a:p>
            <a:endParaRPr kumimoji="1" lang="zh-CN" altLang="en-US" dirty="0"/>
          </a:p>
        </p:txBody>
      </p:sp>
      <p:sp>
        <p:nvSpPr>
          <p:cNvPr id="4" name="幻灯片编号占位符 3"/>
          <p:cNvSpPr>
            <a:spLocks noGrp="1"/>
          </p:cNvSpPr>
          <p:nvPr>
            <p:ph type="sldNum" sz="quarter" idx="10"/>
          </p:nvPr>
        </p:nvSpPr>
        <p:spPr/>
        <p:txBody>
          <a:bodyPr/>
          <a:lstStyle/>
          <a:p>
            <a:fld id="{188AEE67-04AF-47F7-8003-96AA1CC5E23E}" type="slidenum">
              <a:rPr lang="zh-CN" altLang="en-US" smtClean="0"/>
              <a:t>12</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u="none" strike="noStrike" kern="1200" dirty="0" smtClean="0">
                <a:solidFill>
                  <a:schemeClr val="tx1"/>
                </a:solidFill>
                <a:effectLst/>
                <a:latin typeface="+mn-lt"/>
                <a:ea typeface="+mn-ea"/>
                <a:cs typeface="+mn-cs"/>
              </a:rPr>
              <a:t>智能合约这种设计也会带来</a:t>
            </a:r>
            <a:r>
              <a:rPr lang="zh-CN" altLang="en-US" sz="1200" b="1" i="0" u="none" strike="noStrike" kern="1200" dirty="0" smtClean="0">
                <a:solidFill>
                  <a:schemeClr val="tx1"/>
                </a:solidFill>
                <a:effectLst/>
                <a:latin typeface="+mn-lt"/>
                <a:ea typeface="+mn-ea"/>
                <a:cs typeface="+mn-cs"/>
              </a:rPr>
              <a:t>全新的安全挑战</a:t>
            </a:r>
            <a:r>
              <a:rPr lang="zh-CN" altLang="en-US" sz="1200" b="0" i="0" u="none" strike="noStrike" kern="1200" dirty="0" smtClean="0">
                <a:solidFill>
                  <a:schemeClr val="tx1"/>
                </a:solidFill>
                <a:effectLst/>
                <a:latin typeface="+mn-lt"/>
                <a:ea typeface="+mn-ea"/>
                <a:cs typeface="+mn-cs"/>
              </a:rPr>
              <a:t>，如果合约在部署时存在漏洞，部署者只有两个选择，要么等着这个漏洞被人发现利用，要么放弃这个合约。所以对于代币合约这种包含大量资金流的合约而言，部署前的合约审计是非常非常关键的。</a:t>
            </a:r>
            <a:endParaRPr lang="en-US" altLang="zh-CN" dirty="0" smtClean="0">
              <a:solidFill>
                <a:schemeClr val="bg2">
                  <a:lumMod val="25000"/>
                </a:schemeClr>
              </a:solidFill>
              <a:latin typeface="微软雅黑 Light" panose="020B0502040204020203" pitchFamily="34" charset="-122"/>
              <a:ea typeface="微软雅黑 Light" panose="020B0502040204020203" pitchFamily="34" charset="-122"/>
              <a:sym typeface="+mn-ea"/>
            </a:endParaRPr>
          </a:p>
          <a:p>
            <a:pPr marL="0" marR="0" indent="0" algn="l" defTabSz="914400" rtl="0" eaLnBrk="1" fontAlgn="auto" latinLnBrk="0" hangingPunct="1">
              <a:lnSpc>
                <a:spcPct val="100000"/>
              </a:lnSpc>
              <a:spcBef>
                <a:spcPts val="0"/>
              </a:spcBef>
              <a:spcAft>
                <a:spcPts val="0"/>
              </a:spcAft>
              <a:buClrTx/>
              <a:buSzTx/>
              <a:buFontTx/>
              <a:buNone/>
              <a:defRPr/>
            </a:pPr>
            <a:endParaRPr lang="en-US" altLang="zh-CN" dirty="0" smtClean="0">
              <a:solidFill>
                <a:schemeClr val="bg2">
                  <a:lumMod val="25000"/>
                </a:schemeClr>
              </a:solidFill>
              <a:latin typeface="微软雅黑 Light" panose="020B0502040204020203" pitchFamily="34" charset="-122"/>
              <a:ea typeface="微软雅黑 Light" panose="020B0502040204020203" pitchFamily="34" charset="-122"/>
              <a:sym typeface="+mn-ea"/>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dirty="0" smtClean="0">
                <a:solidFill>
                  <a:schemeClr val="bg2">
                    <a:lumMod val="25000"/>
                  </a:schemeClr>
                </a:solidFill>
                <a:latin typeface="微软雅黑 Light" panose="020B0502040204020203" pitchFamily="34" charset="-122"/>
                <a:ea typeface="微软雅黑 Light" panose="020B0502040204020203" pitchFamily="34" charset="-122"/>
                <a:sym typeface="+mn-ea"/>
              </a:rPr>
              <a:t>第一起严重的智能合约攻击事件：</a:t>
            </a:r>
            <a:r>
              <a:rPr lang="en-US" altLang="zh-CN" dirty="0" err="1" smtClean="0">
                <a:solidFill>
                  <a:schemeClr val="bg2">
                    <a:lumMod val="25000"/>
                  </a:schemeClr>
                </a:solidFill>
                <a:latin typeface="微软雅黑 Light" panose="020B0502040204020203" pitchFamily="34" charset="-122"/>
                <a:ea typeface="微软雅黑 Light" panose="020B0502040204020203" pitchFamily="34" charset="-122"/>
                <a:sym typeface="+mn-ea"/>
              </a:rPr>
              <a:t>TheDAO</a:t>
            </a:r>
            <a:r>
              <a:rPr lang="zh-CN" altLang="en-US" dirty="0" smtClean="0">
                <a:solidFill>
                  <a:schemeClr val="bg2">
                    <a:lumMod val="25000"/>
                  </a:schemeClr>
                </a:solidFill>
                <a:latin typeface="微软雅黑 Light" panose="020B0502040204020203" pitchFamily="34" charset="-122"/>
                <a:ea typeface="微软雅黑 Light" panose="020B0502040204020203" pitchFamily="34" charset="-122"/>
                <a:sym typeface="+mn-ea"/>
              </a:rPr>
              <a:t>被盗，账户余额校验的时序问题导致重入漏洞（赎回</a:t>
            </a:r>
            <a:r>
              <a:rPr lang="en-US" altLang="zh-CN" dirty="0" smtClean="0">
                <a:solidFill>
                  <a:schemeClr val="bg2">
                    <a:lumMod val="25000"/>
                  </a:schemeClr>
                </a:solidFill>
                <a:latin typeface="微软雅黑 Light" panose="020B0502040204020203" pitchFamily="34" charset="-122"/>
                <a:ea typeface="微软雅黑 Light" panose="020B0502040204020203" pitchFamily="34" charset="-122"/>
                <a:sym typeface="+mn-ea"/>
              </a:rPr>
              <a:t>ETH</a:t>
            </a:r>
            <a:r>
              <a:rPr lang="zh-CN" altLang="en-US" dirty="0" smtClean="0">
                <a:solidFill>
                  <a:schemeClr val="bg2">
                    <a:lumMod val="25000"/>
                  </a:schemeClr>
                </a:solidFill>
                <a:latin typeface="微软雅黑 Light" panose="020B0502040204020203" pitchFamily="34" charset="-122"/>
                <a:ea typeface="微软雅黑 Light" panose="020B0502040204020203" pitchFamily="34" charset="-122"/>
                <a:sym typeface="+mn-ea"/>
              </a:rPr>
              <a:t>的</a:t>
            </a:r>
            <a:r>
              <a:rPr lang="en-US" altLang="zh-CN" dirty="0" smtClean="0">
                <a:solidFill>
                  <a:schemeClr val="bg2">
                    <a:lumMod val="25000"/>
                  </a:schemeClr>
                </a:solidFill>
                <a:latin typeface="微软雅黑 Light" panose="020B0502040204020203" pitchFamily="34" charset="-122"/>
                <a:ea typeface="微软雅黑 Light" panose="020B0502040204020203" pitchFamily="34" charset="-122"/>
                <a:sym typeface="+mn-ea"/>
              </a:rPr>
              <a:t>withdraw</a:t>
            </a:r>
            <a:r>
              <a:rPr lang="zh-CN" altLang="en-US" dirty="0" smtClean="0">
                <a:solidFill>
                  <a:schemeClr val="bg2">
                    <a:lumMod val="25000"/>
                  </a:schemeClr>
                </a:solidFill>
                <a:latin typeface="微软雅黑 Light" panose="020B0502040204020203" pitchFamily="34" charset="-122"/>
                <a:ea typeface="微软雅黑 Light" panose="020B0502040204020203" pitchFamily="34" charset="-122"/>
                <a:sym typeface="+mn-ea"/>
              </a:rPr>
              <a:t>函数形成递归调用，理论上无限制转账</a:t>
            </a:r>
            <a:r>
              <a:rPr lang="en-US" altLang="zh-CN" dirty="0" smtClean="0">
                <a:solidFill>
                  <a:schemeClr val="bg2">
                    <a:lumMod val="25000"/>
                  </a:schemeClr>
                </a:solidFill>
                <a:latin typeface="微软雅黑 Light" panose="020B0502040204020203" pitchFamily="34" charset="-122"/>
                <a:ea typeface="微软雅黑 Light" panose="020B0502040204020203" pitchFamily="34" charset="-122"/>
                <a:sym typeface="+mn-ea"/>
              </a:rPr>
              <a:t>ETH</a:t>
            </a:r>
            <a:r>
              <a:rPr lang="zh-CN" altLang="en-US" dirty="0" smtClean="0">
                <a:solidFill>
                  <a:schemeClr val="bg2">
                    <a:lumMod val="25000"/>
                  </a:schemeClr>
                </a:solidFill>
                <a:latin typeface="微软雅黑 Light" panose="020B0502040204020203" pitchFamily="34" charset="-122"/>
                <a:ea typeface="微软雅黑 Light" panose="020B0502040204020203" pitchFamily="34" charset="-122"/>
                <a:sym typeface="+mn-ea"/>
              </a:rPr>
              <a:t>到攻击者账户）。</a:t>
            </a:r>
            <a:r>
              <a:rPr lang="zh-CN" altLang="en-US" sz="1200" b="0" i="0" u="none" strike="noStrike" kern="1200" dirty="0" smtClean="0">
                <a:solidFill>
                  <a:schemeClr val="tx1"/>
                </a:solidFill>
                <a:effectLst/>
                <a:latin typeface="+mn-lt"/>
                <a:ea typeface="+mn-ea"/>
                <a:cs typeface="+mn-cs"/>
              </a:rPr>
              <a:t>攻击者利用这种重入攻击成功盗取了价值</a:t>
            </a:r>
            <a:r>
              <a:rPr lang="en-US" altLang="zh-CN" sz="1200" b="0" i="0" u="none" strike="noStrike" kern="1200" dirty="0" smtClean="0">
                <a:solidFill>
                  <a:schemeClr val="tx1"/>
                </a:solidFill>
                <a:effectLst/>
                <a:latin typeface="+mn-lt"/>
                <a:ea typeface="+mn-ea"/>
                <a:cs typeface="+mn-cs"/>
              </a:rPr>
              <a:t>5000</a:t>
            </a:r>
            <a:r>
              <a:rPr lang="zh-CN" altLang="en-US" sz="1200" b="0" i="0" u="none" strike="noStrike" kern="1200" dirty="0" smtClean="0">
                <a:solidFill>
                  <a:schemeClr val="tx1"/>
                </a:solidFill>
                <a:effectLst/>
                <a:latin typeface="+mn-lt"/>
                <a:ea typeface="+mn-ea"/>
                <a:cs typeface="+mn-cs"/>
              </a:rPr>
              <a:t>万美元的以太币，即整个资金流的</a:t>
            </a:r>
            <a:r>
              <a:rPr lang="en-US" altLang="zh-CN" sz="1200" b="0" i="0" u="none" strike="noStrike" kern="1200" dirty="0" smtClean="0">
                <a:solidFill>
                  <a:schemeClr val="tx1"/>
                </a:solidFill>
                <a:effectLst/>
                <a:latin typeface="+mn-lt"/>
                <a:ea typeface="+mn-ea"/>
                <a:cs typeface="+mn-cs"/>
              </a:rPr>
              <a:t>1/3</a:t>
            </a:r>
            <a:r>
              <a:rPr lang="zh-CN" altLang="en-US" sz="1200" b="0" i="0" u="none" strike="noStrike" kern="1200" dirty="0" smtClean="0">
                <a:solidFill>
                  <a:schemeClr val="tx1"/>
                </a:solidFill>
                <a:effectLst/>
                <a:latin typeface="+mn-lt"/>
                <a:ea typeface="+mn-ea"/>
                <a:cs typeface="+mn-cs"/>
              </a:rPr>
              <a:t>，所以因为这件事以太币的价格下跌了一半，</a:t>
            </a:r>
            <a:r>
              <a:rPr lang="en-US" altLang="zh-CN" sz="1200" b="0" i="0" u="none" strike="noStrike" kern="1200" dirty="0" smtClean="0">
                <a:solidFill>
                  <a:schemeClr val="tx1"/>
                </a:solidFill>
                <a:effectLst/>
                <a:latin typeface="+mn-lt"/>
                <a:ea typeface="+mn-ea"/>
                <a:cs typeface="+mn-cs"/>
              </a:rPr>
              <a:t>The DAO</a:t>
            </a:r>
            <a:r>
              <a:rPr lang="zh-CN" altLang="en-US" sz="1200" b="0" i="0" u="none" strike="noStrike" kern="1200" dirty="0" smtClean="0">
                <a:solidFill>
                  <a:schemeClr val="tx1"/>
                </a:solidFill>
                <a:effectLst/>
                <a:latin typeface="+mn-lt"/>
                <a:ea typeface="+mn-ea"/>
                <a:cs typeface="+mn-cs"/>
              </a:rPr>
              <a:t>组织宣布解散，以太坊也进行了硬分叉，建立了退币合约，以众筹时的</a:t>
            </a:r>
            <a:r>
              <a:rPr lang="en-US" altLang="zh-CN" sz="1200" b="0" i="0" u="none" strike="noStrike" kern="1200" dirty="0" smtClean="0">
                <a:solidFill>
                  <a:schemeClr val="tx1"/>
                </a:solidFill>
                <a:effectLst/>
                <a:latin typeface="+mn-lt"/>
                <a:ea typeface="+mn-ea"/>
                <a:cs typeface="+mn-cs"/>
              </a:rPr>
              <a:t>100:1</a:t>
            </a:r>
            <a:r>
              <a:rPr lang="zh-CN" altLang="en-US" sz="1200" b="0" i="0" u="none" strike="noStrike" kern="1200" dirty="0" smtClean="0">
                <a:solidFill>
                  <a:schemeClr val="tx1"/>
                </a:solidFill>
                <a:effectLst/>
                <a:latin typeface="+mn-lt"/>
                <a:ea typeface="+mn-ea"/>
                <a:cs typeface="+mn-cs"/>
              </a:rPr>
              <a:t>的兑换比例兑换回以太币：原有的链改名为</a:t>
            </a:r>
            <a:r>
              <a:rPr lang="en-US" altLang="zh-CN" sz="1200" b="0" i="0" u="none" strike="noStrike" kern="1200" dirty="0" smtClean="0">
                <a:solidFill>
                  <a:schemeClr val="tx1"/>
                </a:solidFill>
                <a:effectLst/>
                <a:latin typeface="+mn-lt"/>
                <a:ea typeface="+mn-ea"/>
                <a:cs typeface="+mn-cs"/>
              </a:rPr>
              <a:t>ETC</a:t>
            </a:r>
            <a:r>
              <a:rPr lang="zh-CN" altLang="en-US" sz="1200" b="0" i="0" u="none" strike="noStrike" kern="1200" dirty="0" smtClean="0">
                <a:solidFill>
                  <a:schemeClr val="tx1"/>
                </a:solidFill>
                <a:effectLst/>
                <a:latin typeface="+mn-lt"/>
                <a:ea typeface="+mn-ea"/>
                <a:cs typeface="+mn-cs"/>
              </a:rPr>
              <a:t>、新的公链为</a:t>
            </a:r>
            <a:r>
              <a:rPr lang="en-US" altLang="zh-CN" sz="1200" b="0" i="0" u="none" strike="noStrike" kern="1200" dirty="0" smtClean="0">
                <a:solidFill>
                  <a:schemeClr val="tx1"/>
                </a:solidFill>
                <a:effectLst/>
                <a:latin typeface="+mn-lt"/>
                <a:ea typeface="+mn-ea"/>
                <a:cs typeface="+mn-cs"/>
              </a:rPr>
              <a:t>ETH</a:t>
            </a:r>
            <a:endParaRPr lang="en-US" altLang="zh-CN" dirty="0" smtClean="0">
              <a:solidFill>
                <a:schemeClr val="bg2">
                  <a:lumMod val="25000"/>
                </a:schemeClr>
              </a:solidFill>
              <a:latin typeface="微软雅黑 Light" panose="020B0502040204020203" pitchFamily="34" charset="-122"/>
              <a:ea typeface="微软雅黑 Light" panose="020B0502040204020203" pitchFamily="34" charset="-122"/>
              <a:sym typeface="+mn-ea"/>
            </a:endParaRPr>
          </a:p>
          <a:p>
            <a:pPr marL="0" marR="0" indent="0" algn="l" defTabSz="914400" rtl="0" eaLnBrk="1" fontAlgn="auto" latinLnBrk="0" hangingPunct="1">
              <a:lnSpc>
                <a:spcPct val="100000"/>
              </a:lnSpc>
              <a:spcBef>
                <a:spcPts val="0"/>
              </a:spcBef>
              <a:spcAft>
                <a:spcPts val="0"/>
              </a:spcAft>
              <a:buClrTx/>
              <a:buSzTx/>
              <a:buFontTx/>
              <a:buNone/>
              <a:defRPr/>
            </a:pPr>
            <a:endParaRPr lang="en-US" altLang="zh-CN" dirty="0" smtClean="0">
              <a:solidFill>
                <a:schemeClr val="bg2">
                  <a:lumMod val="25000"/>
                </a:schemeClr>
              </a:solidFill>
              <a:latin typeface="微软雅黑 Light" panose="020B0502040204020203" pitchFamily="34" charset="-122"/>
              <a:ea typeface="微软雅黑 Light" panose="020B0502040204020203" pitchFamily="34" charset="-122"/>
              <a:sym typeface="+mn-ea"/>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dirty="0" smtClean="0">
                <a:solidFill>
                  <a:schemeClr val="bg2">
                    <a:lumMod val="25000"/>
                  </a:schemeClr>
                </a:solidFill>
                <a:latin typeface="微软雅黑 Light" panose="020B0502040204020203" pitchFamily="34" charset="-122"/>
                <a:ea typeface="微软雅黑 Light" panose="020B0502040204020203" pitchFamily="34" charset="-122"/>
                <a:sym typeface="+mn-ea"/>
              </a:rPr>
              <a:t>随后，</a:t>
            </a:r>
            <a:r>
              <a:rPr lang="en-US" altLang="zh-CN" dirty="0" smtClean="0">
                <a:solidFill>
                  <a:schemeClr val="bg2">
                    <a:lumMod val="25000"/>
                  </a:schemeClr>
                </a:solidFill>
                <a:latin typeface="微软雅黑 Light" panose="020B0502040204020203" pitchFamily="34" charset="-122"/>
                <a:ea typeface="微软雅黑 Light" panose="020B0502040204020203" pitchFamily="34" charset="-122"/>
                <a:sym typeface="+mn-ea"/>
              </a:rPr>
              <a:t>2018</a:t>
            </a:r>
            <a:r>
              <a:rPr lang="zh-CN" altLang="en-US" dirty="0" smtClean="0">
                <a:solidFill>
                  <a:schemeClr val="bg2">
                    <a:lumMod val="25000"/>
                  </a:schemeClr>
                </a:solidFill>
                <a:latin typeface="微软雅黑 Light" panose="020B0502040204020203" pitchFamily="34" charset="-122"/>
                <a:ea typeface="微软雅黑 Light" panose="020B0502040204020203" pitchFamily="34" charset="-122"/>
                <a:sym typeface="+mn-ea"/>
              </a:rPr>
              <a:t>年</a:t>
            </a:r>
            <a:r>
              <a:rPr lang="en-US" altLang="zh-CN" dirty="0" smtClean="0">
                <a:solidFill>
                  <a:schemeClr val="bg2">
                    <a:lumMod val="25000"/>
                  </a:schemeClr>
                </a:solidFill>
                <a:latin typeface="微软雅黑 Light" panose="020B0502040204020203" pitchFamily="34" charset="-122"/>
                <a:ea typeface="微软雅黑 Light" panose="020B0502040204020203" pitchFamily="34" charset="-122"/>
                <a:sym typeface="+mn-ea"/>
              </a:rPr>
              <a:t>4</a:t>
            </a:r>
            <a:r>
              <a:rPr lang="zh-CN" altLang="en-US" dirty="0" smtClean="0">
                <a:solidFill>
                  <a:schemeClr val="bg2">
                    <a:lumMod val="25000"/>
                  </a:schemeClr>
                </a:solidFill>
                <a:latin typeface="微软雅黑 Light" panose="020B0502040204020203" pitchFamily="34" charset="-122"/>
                <a:ea typeface="微软雅黑 Light" panose="020B0502040204020203" pitchFamily="34" charset="-122"/>
                <a:sym typeface="+mn-ea"/>
              </a:rPr>
              <a:t>月，</a:t>
            </a:r>
            <a:r>
              <a:rPr lang="en-US" altLang="zh-CN" dirty="0" smtClean="0">
                <a:solidFill>
                  <a:schemeClr val="bg2">
                    <a:lumMod val="25000"/>
                  </a:schemeClr>
                </a:solidFill>
                <a:latin typeface="微软雅黑 Light" panose="020B0502040204020203" pitchFamily="34" charset="-122"/>
                <a:ea typeface="微软雅黑 Light" panose="020B0502040204020203" pitchFamily="34" charset="-122"/>
                <a:sym typeface="+mn-ea"/>
              </a:rPr>
              <a:t>BEC</a:t>
            </a:r>
            <a:r>
              <a:rPr lang="zh-CN" altLang="en-US" dirty="0" smtClean="0">
                <a:solidFill>
                  <a:schemeClr val="bg2">
                    <a:lumMod val="25000"/>
                  </a:schemeClr>
                </a:solidFill>
                <a:latin typeface="微软雅黑 Light" panose="020B0502040204020203" pitchFamily="34" charset="-122"/>
                <a:ea typeface="微软雅黑 Light" panose="020B0502040204020203" pitchFamily="34" charset="-122"/>
                <a:sym typeface="+mn-ea"/>
              </a:rPr>
              <a:t>和</a:t>
            </a:r>
            <a:r>
              <a:rPr lang="en-US" altLang="zh-CN" dirty="0" smtClean="0">
                <a:solidFill>
                  <a:schemeClr val="bg2">
                    <a:lumMod val="25000"/>
                  </a:schemeClr>
                </a:solidFill>
                <a:latin typeface="微软雅黑 Light" panose="020B0502040204020203" pitchFamily="34" charset="-122"/>
                <a:ea typeface="微软雅黑 Light" panose="020B0502040204020203" pitchFamily="34" charset="-122"/>
                <a:sym typeface="+mn-ea"/>
              </a:rPr>
              <a:t>SMT</a:t>
            </a:r>
            <a:r>
              <a:rPr lang="zh-CN" altLang="en-US" dirty="0" smtClean="0">
                <a:solidFill>
                  <a:schemeClr val="bg2">
                    <a:lumMod val="25000"/>
                  </a:schemeClr>
                </a:solidFill>
                <a:latin typeface="微软雅黑 Light" panose="020B0502040204020203" pitchFamily="34" charset="-122"/>
                <a:ea typeface="微软雅黑 Light" panose="020B0502040204020203" pitchFamily="34" charset="-122"/>
                <a:sym typeface="+mn-ea"/>
              </a:rPr>
              <a:t>两个比较大的代币合约接连遭受整数溢出攻击，市场受到重创，合约安全也开始受到广泛关注</a:t>
            </a:r>
            <a:endParaRPr lang="zh-CN" altLang="en-US" dirty="0" smtClean="0"/>
          </a:p>
          <a:p>
            <a:endParaRPr lang="en-US" altLang="zh-CN" sz="1200" b="1" i="0" u="none" strike="noStrike" kern="1200" dirty="0" smtClean="0">
              <a:solidFill>
                <a:schemeClr val="tx1"/>
              </a:solidFill>
              <a:effectLst/>
              <a:latin typeface="+mn-lt"/>
              <a:ea typeface="+mn-ea"/>
              <a:cs typeface="+mn-cs"/>
            </a:endParaRPr>
          </a:p>
          <a:p>
            <a:r>
              <a:rPr lang="zh-CN" altLang="en-US" sz="1200" b="1" i="0" u="none" strike="noStrike" kern="1200" dirty="0" smtClean="0">
                <a:solidFill>
                  <a:schemeClr val="tx1"/>
                </a:solidFill>
                <a:effectLst/>
                <a:latin typeface="+mn-lt"/>
                <a:ea typeface="+mn-ea"/>
                <a:cs typeface="+mn-cs"/>
              </a:rPr>
              <a:t>所谓的“一行代码，打倒一种代币”、“一个漏洞，摧毁一类智能合约”</a:t>
            </a:r>
            <a:endParaRPr kumimoji="1" lang="zh-CN" altLang="en-US" dirty="0"/>
          </a:p>
        </p:txBody>
      </p:sp>
      <p:sp>
        <p:nvSpPr>
          <p:cNvPr id="4" name="幻灯片编号占位符 3"/>
          <p:cNvSpPr>
            <a:spLocks noGrp="1"/>
          </p:cNvSpPr>
          <p:nvPr>
            <p:ph type="sldNum" sz="quarter" idx="10"/>
          </p:nvPr>
        </p:nvSpPr>
        <p:spPr/>
        <p:txBody>
          <a:bodyPr/>
          <a:lstStyle/>
          <a:p>
            <a:fld id="{188AEE67-04AF-47F7-8003-96AA1CC5E23E}" type="slidenum">
              <a:rPr lang="zh-CN" altLang="en-US" smtClean="0"/>
              <a:t>13</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智能合约通过引入的去中心化虚拟机的概念，使得参与者可以完成一些交易以外的应用活动，然后正式由于其所具备的开放性，在</a:t>
            </a:r>
            <a:r>
              <a:rPr kumimoji="1" lang="en-US" altLang="zh-CN" dirty="0" smtClean="0"/>
              <a:t>ICO</a:t>
            </a:r>
            <a:r>
              <a:rPr kumimoji="1" lang="zh-CN" altLang="en-US" dirty="0" smtClean="0"/>
              <a:t>利益的驱使下，导致没有经过严格审核智能合约的逻辑性和合理性，草率上线的区块链玩家们在上线后蒙受巨大损失</a:t>
            </a:r>
            <a:endParaRPr kumimoji="1" lang="zh-CN" altLang="en-US" dirty="0"/>
          </a:p>
        </p:txBody>
      </p:sp>
      <p:sp>
        <p:nvSpPr>
          <p:cNvPr id="4" name="幻灯片编号占位符 3"/>
          <p:cNvSpPr>
            <a:spLocks noGrp="1"/>
          </p:cNvSpPr>
          <p:nvPr>
            <p:ph type="sldNum" sz="quarter" idx="10"/>
          </p:nvPr>
        </p:nvSpPr>
        <p:spPr/>
        <p:txBody>
          <a:bodyPr/>
          <a:lstStyle/>
          <a:p>
            <a:fld id="{188AEE67-04AF-47F7-8003-96AA1CC5E23E}" type="slidenum">
              <a:rPr lang="zh-CN" altLang="en-US" smtClean="0"/>
              <a:t>14</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smtClean="0">
                <a:sym typeface="+mn-ea"/>
              </a:rPr>
              <a:t>数学上，整数是没有边界的，从负无穷大到正无穷大，计算机表示中，受限于存储位数</a:t>
            </a:r>
            <a:r>
              <a:rPr lang="en-US" altLang="zh-CN" dirty="0" smtClean="0">
                <a:sym typeface="+mn-ea"/>
              </a:rPr>
              <a:t>n,</a:t>
            </a:r>
            <a:r>
              <a:rPr lang="zh-CN" altLang="en-US" dirty="0" smtClean="0">
                <a:sym typeface="+mn-ea"/>
              </a:rPr>
              <a:t>如上图所示，</a:t>
            </a:r>
            <a:r>
              <a:rPr lang="en-US" altLang="zh-CN" dirty="0" smtClean="0">
                <a:sym typeface="+mn-ea"/>
              </a:rPr>
              <a:t>n</a:t>
            </a:r>
            <a:r>
              <a:rPr lang="zh-CN" altLang="en-US" dirty="0" smtClean="0">
                <a:sym typeface="+mn-ea"/>
              </a:rPr>
              <a:t>位存储空间表示的范围：</a:t>
            </a:r>
            <a:r>
              <a:rPr lang="en-US" altLang="zh-CN" dirty="0" smtClean="0">
                <a:sym typeface="+mn-ea"/>
              </a:rPr>
              <a:t>0-2^n</a:t>
            </a:r>
            <a:r>
              <a:rPr lang="en-US" altLang="zh-CN" baseline="0" dirty="0" smtClean="0">
                <a:sym typeface="+mn-ea"/>
              </a:rPr>
              <a:t>-1,</a:t>
            </a:r>
            <a:r>
              <a:rPr lang="zh-CN" altLang="en-US" baseline="0" dirty="0" smtClean="0">
                <a:sym typeface="+mn-ea"/>
              </a:rPr>
              <a:t>每次加</a:t>
            </a:r>
            <a:r>
              <a:rPr lang="en-US" altLang="zh-CN" baseline="0" dirty="0" smtClean="0">
                <a:sym typeface="+mn-ea"/>
              </a:rPr>
              <a:t>1</a:t>
            </a:r>
            <a:r>
              <a:rPr lang="zh-CN" altLang="en-US" baseline="0" dirty="0" smtClean="0">
                <a:sym typeface="+mn-ea"/>
              </a:rPr>
              <a:t>，超出之后发生溢出，重新从</a:t>
            </a:r>
            <a:r>
              <a:rPr lang="en-US" altLang="zh-CN" baseline="0" dirty="0" smtClean="0">
                <a:sym typeface="+mn-ea"/>
              </a:rPr>
              <a:t>0</a:t>
            </a:r>
            <a:r>
              <a:rPr lang="zh-CN" altLang="en-US" baseline="0" dirty="0" smtClean="0">
                <a:sym typeface="+mn-ea"/>
              </a:rPr>
              <a:t>开始循环</a:t>
            </a:r>
            <a:endParaRPr lang="en-US" altLang="zh-CN" dirty="0" smtClean="0">
              <a:sym typeface="+mn-ea"/>
            </a:endParaRPr>
          </a:p>
          <a:p>
            <a:endParaRPr lang="en-US" altLang="zh-CN" dirty="0" smtClean="0">
              <a:sym typeface="+mn-ea"/>
            </a:endParaRPr>
          </a:p>
          <a:p>
            <a:r>
              <a:rPr lang="zh-CN" altLang="en-US" dirty="0" smtClean="0">
                <a:sym typeface="+mn-ea"/>
              </a:rPr>
              <a:t>关于整数溢出的检测最关键的点在于：不是所有溢出都会产生危害。一个完整的整数溢出漏洞应该包括一个产生溢出的算数运算，也就是溢出点，和一个受运算结果影响的关键危害点，比如说把溢出数据存储进了合约永久存储中。现有检测工具只实现到了溢出点的检测而没有判断是否产生了危害，我们实现的</a:t>
            </a:r>
            <a:r>
              <a:rPr lang="en-US" altLang="zh-CN" dirty="0" err="1" smtClean="0">
                <a:sym typeface="+mn-ea"/>
              </a:rPr>
              <a:t>TTrack</a:t>
            </a:r>
            <a:r>
              <a:rPr lang="zh-CN" altLang="en-US" dirty="0" smtClean="0">
                <a:sym typeface="+mn-ea"/>
              </a:rPr>
              <a:t>则是补充了这个部分。</a:t>
            </a:r>
            <a:endParaRPr lang="en-US" altLang="zh-CN" dirty="0" smtClean="0">
              <a:solidFill>
                <a:schemeClr val="tx1"/>
              </a:solidFill>
              <a:latin typeface="+mn-lt"/>
              <a:ea typeface="+mn-ea"/>
            </a:endParaRPr>
          </a:p>
          <a:p>
            <a:endParaRPr lang="zh-CN" alt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smtClean="0">
                <a:sym typeface="+mn-ea"/>
              </a:rPr>
              <a:t>检测工具</a:t>
            </a:r>
            <a:r>
              <a:rPr lang="en-US" altLang="zh-CN" dirty="0" err="1" smtClean="0">
                <a:sym typeface="+mn-ea"/>
              </a:rPr>
              <a:t>TTrack</a:t>
            </a:r>
            <a:r>
              <a:rPr lang="zh-CN" altLang="en-US" dirty="0" smtClean="0">
                <a:sym typeface="+mn-ea"/>
              </a:rPr>
              <a:t>采用的主要检测手段是符号执行和污点分析</a:t>
            </a:r>
            <a:endParaRPr lang="en-US" altLang="zh-CN" dirty="0" smtClean="0"/>
          </a:p>
          <a:p>
            <a:r>
              <a:rPr lang="zh-CN" altLang="en-US" dirty="0" smtClean="0">
                <a:sym typeface="+mn-ea"/>
              </a:rPr>
              <a:t>框架：以智能合约源码作为程序输入，编译为</a:t>
            </a:r>
            <a:r>
              <a:rPr lang="en-US" altLang="zh-CN" dirty="0" err="1" smtClean="0">
                <a:sym typeface="+mn-ea"/>
              </a:rPr>
              <a:t>evm</a:t>
            </a:r>
            <a:r>
              <a:rPr lang="zh-CN" altLang="en-US" dirty="0" smtClean="0">
                <a:sym typeface="+mn-ea"/>
              </a:rPr>
              <a:t>字节码并生成控制流图，采用符号执行的方法记录变量到达各分支所需要满足的条件，如果发现能够溢出的数据，即一个溢出点，将它标记为一个污点，并用污点分析的方法进行跟踪，最后检测溢出数据是否在危害点产生了不良影响。</a:t>
            </a:r>
            <a:endParaRPr lang="en-US" altLang="zh-CN" dirty="0" smtClean="0"/>
          </a:p>
          <a:p>
            <a:endParaRPr lang="en-US" altLang="zh-CN" dirty="0" smtClean="0"/>
          </a:p>
          <a:p>
            <a:r>
              <a:rPr lang="zh-CN" altLang="en-US" dirty="0" smtClean="0">
                <a:sym typeface="+mn-ea"/>
              </a:rPr>
              <a:t>符号执行解决溢出点的检测问题。</a:t>
            </a:r>
            <a:endParaRPr lang="en-US" altLang="zh-CN" dirty="0" smtClean="0"/>
          </a:p>
          <a:p>
            <a:r>
              <a:rPr lang="zh-CN" altLang="en-US" dirty="0" smtClean="0">
                <a:sym typeface="+mn-ea"/>
              </a:rPr>
              <a:t>污点分析则解决溢出是否能够到达危害点的问题。</a:t>
            </a:r>
            <a:endParaRPr lang="en-US" altLang="zh-CN" dirty="0" smtClean="0"/>
          </a:p>
          <a:p>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smtClean="0">
                <a:sym typeface="+mn-ea"/>
              </a:rPr>
              <a:t>具体来讲，符号执行部分使用符号变量取代真实的程序输入进行计算。每到达一条分支会记录当前分支的执行条件。由于溢出是发生在算数运算中的，我们需要构造溢出表达式，在每次算数运算时检查有没有既能满足溢出条件，又能符合执行条件的解，如果有，就标记为一个溢出点。</a:t>
            </a:r>
            <a:endParaRPr lang="en-US" altLang="zh-CN" dirty="0" smtClean="0">
              <a:sym typeface="+mn-ea"/>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en-US" altLang="zh-CN" sz="1200" b="1" kern="1200" dirty="0" smtClean="0">
                <a:solidFill>
                  <a:schemeClr val="tx1"/>
                </a:solidFill>
                <a:effectLst/>
                <a:latin typeface="+mn-lt"/>
                <a:ea typeface="+mn-ea"/>
                <a:cs typeface="+mn-cs"/>
              </a:rPr>
              <a:t>CFG </a:t>
            </a:r>
            <a:r>
              <a:rPr lang="zh-CN" altLang="en-US" sz="1200" kern="1200" dirty="0" smtClean="0">
                <a:solidFill>
                  <a:schemeClr val="tx1"/>
                </a:solidFill>
                <a:effectLst/>
                <a:latin typeface="+mn-lt"/>
                <a:ea typeface="+mn-ea"/>
                <a:cs typeface="+mn-cs"/>
              </a:rPr>
              <a:t>生成器和路径探索器</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由于 </a:t>
            </a:r>
            <a:r>
              <a:rPr lang="en-US" altLang="zh-CN" sz="1200" kern="1200" dirty="0" smtClean="0">
                <a:solidFill>
                  <a:schemeClr val="tx1"/>
                </a:solidFill>
                <a:effectLst/>
                <a:latin typeface="+mn-lt"/>
                <a:ea typeface="+mn-ea"/>
                <a:cs typeface="+mn-cs"/>
              </a:rPr>
              <a:t>EVM </a:t>
            </a:r>
            <a:r>
              <a:rPr lang="zh-CN" altLang="en-US" sz="1200" kern="1200" dirty="0" smtClean="0">
                <a:solidFill>
                  <a:schemeClr val="tx1"/>
                </a:solidFill>
                <a:effectLst/>
                <a:latin typeface="+mn-lt"/>
                <a:ea typeface="+mn-ea"/>
                <a:cs typeface="+mn-cs"/>
              </a:rPr>
              <a:t>有上百条指令，对其进行一一模拟十分耗时， 同时是对前任工作的重复，故 </a:t>
            </a:r>
            <a:r>
              <a:rPr lang="en-US" altLang="zh-CN" sz="1200" kern="1200" dirty="0" err="1" smtClean="0">
                <a:solidFill>
                  <a:schemeClr val="tx1"/>
                </a:solidFill>
                <a:effectLst/>
                <a:latin typeface="+mn-lt"/>
                <a:ea typeface="+mn-ea"/>
                <a:cs typeface="+mn-cs"/>
              </a:rPr>
              <a:t>TTrack</a:t>
            </a:r>
            <a:r>
              <a:rPr lang="en-US" altLang="zh-CN" sz="1200" kern="120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的 </a:t>
            </a:r>
            <a:r>
              <a:rPr lang="en-US" altLang="zh-CN" sz="1200" kern="1200" dirty="0" smtClean="0">
                <a:solidFill>
                  <a:schemeClr val="tx1"/>
                </a:solidFill>
                <a:effectLst/>
                <a:latin typeface="+mn-lt"/>
                <a:ea typeface="+mn-ea"/>
                <a:cs typeface="+mn-cs"/>
              </a:rPr>
              <a:t>CFG </a:t>
            </a:r>
            <a:r>
              <a:rPr lang="zh-CN" altLang="en-US" sz="1200" kern="1200" dirty="0" smtClean="0">
                <a:solidFill>
                  <a:schemeClr val="tx1"/>
                </a:solidFill>
                <a:effectLst/>
                <a:latin typeface="+mn-lt"/>
                <a:ea typeface="+mn-ea"/>
                <a:cs typeface="+mn-cs"/>
              </a:rPr>
              <a:t>生成器和路径探索器以 </a:t>
            </a:r>
            <a:r>
              <a:rPr lang="en-US" altLang="zh-CN" sz="1200" kern="1200" dirty="0" err="1" smtClean="0">
                <a:solidFill>
                  <a:schemeClr val="tx1"/>
                </a:solidFill>
                <a:effectLst/>
                <a:latin typeface="+mn-lt"/>
                <a:ea typeface="+mn-ea"/>
                <a:cs typeface="+mn-cs"/>
              </a:rPr>
              <a:t>oyente</a:t>
            </a:r>
            <a:r>
              <a:rPr lang="en-US" altLang="zh-CN" sz="1200" kern="120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相应模块为 基础进行扩展，采用 </a:t>
            </a:r>
            <a:r>
              <a:rPr lang="en-US" altLang="zh-CN" sz="1200" kern="1200" dirty="0" smtClean="0">
                <a:solidFill>
                  <a:schemeClr val="tx1"/>
                </a:solidFill>
                <a:effectLst/>
                <a:latin typeface="+mn-lt"/>
                <a:ea typeface="+mn-ea"/>
                <a:cs typeface="+mn-cs"/>
              </a:rPr>
              <a:t>Z3 </a:t>
            </a:r>
            <a:r>
              <a:rPr lang="zh-CN" altLang="en-US" sz="1200" kern="1200" dirty="0" smtClean="0">
                <a:solidFill>
                  <a:schemeClr val="tx1"/>
                </a:solidFill>
                <a:effectLst/>
                <a:latin typeface="+mn-lt"/>
                <a:ea typeface="+mn-ea"/>
                <a:cs typeface="+mn-cs"/>
              </a:rPr>
              <a:t>作为约束求解器，尽可能模拟了真实的 </a:t>
            </a:r>
            <a:r>
              <a:rPr lang="en-US" altLang="zh-CN" sz="1200" kern="1200" dirty="0" smtClean="0">
                <a:solidFill>
                  <a:schemeClr val="tx1"/>
                </a:solidFill>
                <a:effectLst/>
                <a:latin typeface="+mn-lt"/>
                <a:ea typeface="+mn-ea"/>
                <a:cs typeface="+mn-cs"/>
              </a:rPr>
              <a:t>EVM </a:t>
            </a:r>
            <a:r>
              <a:rPr lang="zh-CN" altLang="en-US" sz="1200" kern="1200" dirty="0" smtClean="0">
                <a:solidFill>
                  <a:schemeClr val="tx1"/>
                </a:solidFill>
                <a:effectLst/>
                <a:latin typeface="+mn-lt"/>
                <a:ea typeface="+mn-ea"/>
                <a:cs typeface="+mn-cs"/>
              </a:rPr>
              <a:t>行为。</a:t>
            </a:r>
            <a:endParaRPr lang="en-US" altLang="zh-CN"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sz="1200" kern="1200" dirty="0" smtClean="0">
                <a:solidFill>
                  <a:schemeClr val="tx1"/>
                </a:solidFill>
                <a:effectLst/>
                <a:latin typeface="+mn-lt"/>
                <a:ea typeface="+mn-ea"/>
                <a:cs typeface="+mn-cs"/>
              </a:rPr>
              <a:t>对于 </a:t>
            </a:r>
            <a:r>
              <a:rPr lang="en-US" altLang="zh-CN" sz="1200" kern="1200" dirty="0" smtClean="0">
                <a:solidFill>
                  <a:schemeClr val="tx1"/>
                </a:solidFill>
                <a:effectLst/>
                <a:latin typeface="+mn-lt"/>
                <a:ea typeface="+mn-ea"/>
                <a:cs typeface="+mn-cs"/>
              </a:rPr>
              <a:t>CFG </a:t>
            </a:r>
            <a:r>
              <a:rPr lang="zh-CN" altLang="en-US" sz="1200" kern="1200" dirty="0" smtClean="0">
                <a:solidFill>
                  <a:schemeClr val="tx1"/>
                </a:solidFill>
                <a:effectLst/>
                <a:latin typeface="+mn-lt"/>
                <a:ea typeface="+mn-ea"/>
                <a:cs typeface="+mn-cs"/>
              </a:rPr>
              <a:t>生成器无法静态分析的跳转关系，路径探索器会在分析条件跳转指令</a:t>
            </a:r>
            <a:r>
              <a:rPr lang="en-US" altLang="zh-CN" sz="1200" kern="1200" dirty="0" smtClean="0">
                <a:solidFill>
                  <a:schemeClr val="tx1"/>
                </a:solidFill>
                <a:effectLst/>
                <a:latin typeface="+mn-lt"/>
                <a:ea typeface="+mn-ea"/>
                <a:cs typeface="+mn-cs"/>
              </a:rPr>
              <a:t>(JUMPI)</a:t>
            </a:r>
            <a:r>
              <a:rPr lang="zh-CN" altLang="en-US" sz="1200" kern="1200" dirty="0" smtClean="0">
                <a:solidFill>
                  <a:schemeClr val="tx1"/>
                </a:solidFill>
                <a:effectLst/>
                <a:latin typeface="+mn-lt"/>
                <a:ea typeface="+mn-ea"/>
                <a:cs typeface="+mn-cs"/>
              </a:rPr>
              <a:t>时，利用 </a:t>
            </a:r>
            <a:r>
              <a:rPr lang="en-US" altLang="zh-CN" sz="1200" kern="1200" dirty="0" smtClean="0">
                <a:solidFill>
                  <a:schemeClr val="tx1"/>
                </a:solidFill>
                <a:effectLst/>
                <a:latin typeface="+mn-lt"/>
                <a:ea typeface="+mn-ea"/>
                <a:cs typeface="+mn-cs"/>
              </a:rPr>
              <a:t>Z3 </a:t>
            </a:r>
            <a:r>
              <a:rPr lang="zh-CN" altLang="en-US" sz="1200" kern="1200" dirty="0" smtClean="0">
                <a:solidFill>
                  <a:schemeClr val="tx1"/>
                </a:solidFill>
                <a:effectLst/>
                <a:latin typeface="+mn-lt"/>
                <a:ea typeface="+mn-ea"/>
                <a:cs typeface="+mn-cs"/>
              </a:rPr>
              <a:t>判断当前路径约束下的跳转条件真假取值，并探索相应的子分支</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如果条件取值即 可为真，又可为假，探索器会以深度优先的方式，对两个子分支进行遍历。在探索条件 跳转子分支的同时，探索器会将跳转条件加入到子分支的路径约束中，故可以从探索器 中得到一系列的符号执行路径和其路径约束，服务于进一步的溢出点检测。</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smtClean="0">
                <a:sym typeface="+mn-ea"/>
              </a:rPr>
              <a:t>如何标记：</a:t>
            </a:r>
            <a:endParaRPr lang="en-US" altLang="zh-CN" dirty="0" smtClean="0"/>
          </a:p>
          <a:p>
            <a:r>
              <a:rPr lang="zh-CN" altLang="en-US" dirty="0" smtClean="0">
                <a:sym typeface="+mn-ea"/>
              </a:rPr>
              <a:t>比如现在有一个</a:t>
            </a:r>
            <a:r>
              <a:rPr lang="en-US" altLang="zh-CN" dirty="0" smtClean="0">
                <a:sym typeface="+mn-ea"/>
              </a:rPr>
              <a:t>ADD</a:t>
            </a:r>
            <a:r>
              <a:rPr lang="zh-CN" altLang="en-US" dirty="0" smtClean="0">
                <a:sym typeface="+mn-ea"/>
              </a:rPr>
              <a:t>操作发生了溢出，</a:t>
            </a:r>
            <a:r>
              <a:rPr lang="en-US" altLang="zh-CN" dirty="0" smtClean="0">
                <a:sym typeface="+mn-ea"/>
              </a:rPr>
              <a:t>pc</a:t>
            </a:r>
            <a:r>
              <a:rPr lang="zh-CN" altLang="en-US" dirty="0" smtClean="0">
                <a:sym typeface="+mn-ea"/>
              </a:rPr>
              <a:t>是</a:t>
            </a:r>
            <a:r>
              <a:rPr lang="en-US" altLang="zh-CN" dirty="0" smtClean="0">
                <a:sym typeface="+mn-ea"/>
              </a:rPr>
              <a:t>1357</a:t>
            </a:r>
            <a:r>
              <a:rPr lang="zh-CN" altLang="en-US" dirty="0" smtClean="0">
                <a:sym typeface="+mn-ea"/>
              </a:rPr>
              <a:t>，那程序就会在两个操作数相加运算结果的基础上加一个取值为零，变量名为</a:t>
            </a:r>
            <a:r>
              <a:rPr lang="en-US" altLang="zh-CN" dirty="0" smtClean="0">
                <a:sym typeface="+mn-ea"/>
              </a:rPr>
              <a:t>INTOVERFLOW_1357 </a:t>
            </a:r>
            <a:r>
              <a:rPr lang="zh-CN" altLang="en-US" dirty="0" smtClean="0">
                <a:sym typeface="+mn-ea"/>
              </a:rPr>
              <a:t>的符号变量，变量伴随潜在溢出值扩散到受影响的分支。因为这个变量采用了符合符号执行规范的数据结构，在作为污点标志的同时，可以随程序运行参与运算，而不改变运算结果。检测工具可以根据</a:t>
            </a:r>
            <a:r>
              <a:rPr lang="en-US" altLang="zh-CN" dirty="0" smtClean="0">
                <a:sym typeface="+mn-ea"/>
              </a:rPr>
              <a:t>pc</a:t>
            </a:r>
            <a:r>
              <a:rPr lang="zh-CN" altLang="en-US" dirty="0" smtClean="0">
                <a:sym typeface="+mn-ea"/>
              </a:rPr>
              <a:t>编号索引到溢出的相关信息</a:t>
            </a:r>
            <a:endParaRPr lang="en-US" altLang="zh-CN" dirty="0" smtClean="0"/>
          </a:p>
          <a:p>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smtClean="0">
                <a:sym typeface="+mn-ea"/>
              </a:rPr>
              <a:t>什么是危害点：</a:t>
            </a: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defRPr/>
            </a:pPr>
            <a:r>
              <a:rPr lang="zh-CN" altLang="en-US" dirty="0" smtClean="0">
                <a:sym typeface="+mn-ea"/>
              </a:rPr>
              <a:t>第一种危害点是内存写，即溢出数据被写入合约永久存储，比如账户余额，</a:t>
            </a:r>
            <a:r>
              <a:rPr lang="en-US" altLang="zh-CN" dirty="0" err="1" smtClean="0">
                <a:sym typeface="+mn-ea"/>
              </a:rPr>
              <a:t>TTrack</a:t>
            </a:r>
            <a:r>
              <a:rPr lang="zh-CN" altLang="en-US" dirty="0" smtClean="0">
                <a:sym typeface="+mn-ea"/>
              </a:rPr>
              <a:t>在每次执行</a:t>
            </a:r>
            <a:r>
              <a:rPr lang="en-US" altLang="zh-CN" dirty="0" smtClean="0">
                <a:sym typeface="+mn-ea"/>
              </a:rPr>
              <a:t>SSTORE</a:t>
            </a:r>
            <a:r>
              <a:rPr lang="zh-CN" altLang="en-US" dirty="0" smtClean="0">
                <a:sym typeface="+mn-ea"/>
              </a:rPr>
              <a:t>操作时检查，待存储的数据是否包含</a:t>
            </a:r>
            <a:r>
              <a:rPr lang="en-US" altLang="zh-CN" dirty="0" smtClean="0">
                <a:sym typeface="+mn-ea"/>
              </a:rPr>
              <a:t>INTOVERFLOW_PC</a:t>
            </a:r>
            <a:r>
              <a:rPr lang="zh-CN" altLang="en-US" dirty="0" smtClean="0">
                <a:sym typeface="+mn-ea"/>
              </a:rPr>
              <a:t>变量</a:t>
            </a:r>
            <a:r>
              <a:rPr lang="en-US" altLang="zh-CN" dirty="0" smtClean="0">
                <a:sym typeface="+mn-ea"/>
              </a:rPr>
              <a:t>?</a:t>
            </a:r>
            <a:r>
              <a:rPr lang="en-US" altLang="zh-CN" dirty="0" smtClean="0">
                <a:solidFill>
                  <a:schemeClr val="bg2">
                    <a:lumMod val="25000"/>
                  </a:schemeClr>
                </a:solidFill>
                <a:latin typeface="微软雅黑 Light" panose="020B0502040204020203" pitchFamily="34" charset="-122"/>
                <a:ea typeface="微软雅黑 Light" panose="020B0502040204020203" pitchFamily="34" charset="-122"/>
                <a:sym typeface="+mn-ea"/>
              </a:rPr>
              <a:t> INTOVERFLOW_PC </a:t>
            </a:r>
            <a:r>
              <a:rPr lang="zh-CN" altLang="en-US" dirty="0" smtClean="0">
                <a:solidFill>
                  <a:schemeClr val="bg2">
                    <a:lumMod val="25000"/>
                  </a:schemeClr>
                </a:solidFill>
                <a:latin typeface="微软雅黑 Light" panose="020B0502040204020203" pitchFamily="34" charset="-122"/>
                <a:ea typeface="微软雅黑 Light" panose="020B0502040204020203" pitchFamily="34" charset="-122"/>
                <a:sym typeface="+mn-ea"/>
              </a:rPr>
              <a:t>所对应的溢出条件</a:t>
            </a:r>
            <a:r>
              <a:rPr lang="en-US" altLang="zh-CN" dirty="0" smtClean="0">
                <a:solidFill>
                  <a:schemeClr val="bg2">
                    <a:lumMod val="25000"/>
                  </a:schemeClr>
                </a:solidFill>
                <a:latin typeface="微软雅黑 Light" panose="020B0502040204020203" pitchFamily="34" charset="-122"/>
                <a:ea typeface="微软雅黑 Light" panose="020B0502040204020203" pitchFamily="34" charset="-122"/>
                <a:sym typeface="+mn-ea"/>
              </a:rPr>
              <a:t>, </a:t>
            </a:r>
            <a:r>
              <a:rPr lang="zh-CN" altLang="en-US" dirty="0" smtClean="0">
                <a:solidFill>
                  <a:schemeClr val="bg2">
                    <a:lumMod val="25000"/>
                  </a:schemeClr>
                </a:solidFill>
                <a:latin typeface="微软雅黑 Light" panose="020B0502040204020203" pitchFamily="34" charset="-122"/>
                <a:ea typeface="微软雅黑 Light" panose="020B0502040204020203" pitchFamily="34" charset="-122"/>
                <a:sym typeface="+mn-ea"/>
              </a:rPr>
              <a:t>在当前的约束条件下是否依旧能够满足</a:t>
            </a:r>
            <a:r>
              <a:rPr lang="en-US" altLang="zh-CN" dirty="0" smtClean="0">
                <a:solidFill>
                  <a:schemeClr val="bg2">
                    <a:lumMod val="25000"/>
                  </a:schemeClr>
                </a:solidFill>
                <a:latin typeface="微软雅黑 Light" panose="020B0502040204020203" pitchFamily="34" charset="-122"/>
                <a:ea typeface="微软雅黑 Light" panose="020B0502040204020203" pitchFamily="34" charset="-122"/>
                <a:sym typeface="+mn-ea"/>
              </a:rPr>
              <a:t>? </a:t>
            </a:r>
            <a:r>
              <a:rPr lang="zh-CN" altLang="en-US" dirty="0" smtClean="0">
                <a:solidFill>
                  <a:schemeClr val="bg2">
                    <a:lumMod val="25000"/>
                  </a:schemeClr>
                </a:solidFill>
                <a:latin typeface="微软雅黑 Light" panose="020B0502040204020203" pitchFamily="34" charset="-122"/>
                <a:ea typeface="微软雅黑 Light" panose="020B0502040204020203" pitchFamily="34" charset="-122"/>
                <a:sym typeface="+mn-ea"/>
              </a:rPr>
              <a:t>这一次检查补充了从溢出点到危害点之间的路径约束条件</a:t>
            </a:r>
            <a:endParaRPr lang="en-US" altLang="zh-CN" dirty="0" smtClean="0">
              <a:solidFill>
                <a:schemeClr val="bg2">
                  <a:lumMod val="25000"/>
                </a:schemeClr>
              </a:solidFill>
              <a:latin typeface="微软雅黑 Light" panose="020B0502040204020203" pitchFamily="34" charset="-122"/>
              <a:ea typeface="微软雅黑 Light" panose="020B0502040204020203" pitchFamily="34" charset="-122"/>
            </a:endParaRPr>
          </a:p>
          <a:p>
            <a:pPr marL="0" marR="0" indent="0" algn="l" defTabSz="914400" rtl="0" eaLnBrk="1" fontAlgn="auto" latinLnBrk="0" hangingPunct="1">
              <a:lnSpc>
                <a:spcPct val="100000"/>
              </a:lnSpc>
              <a:spcBef>
                <a:spcPts val="0"/>
              </a:spcBef>
              <a:spcAft>
                <a:spcPts val="0"/>
              </a:spcAft>
              <a:buClrTx/>
              <a:buSzTx/>
              <a:buFontTx/>
              <a:buNone/>
              <a:defRPr/>
            </a:pPr>
            <a:endParaRPr lang="en-US" altLang="zh-CN" dirty="0" smtClean="0">
              <a:sym typeface="+mn-ea"/>
            </a:endParaRPr>
          </a:p>
          <a:p>
            <a:pPr marL="0" marR="0" indent="0" algn="l" defTabSz="914400" rtl="0" eaLnBrk="1" fontAlgn="auto" latinLnBrk="0" hangingPunct="1">
              <a:lnSpc>
                <a:spcPct val="100000"/>
              </a:lnSpc>
              <a:spcBef>
                <a:spcPts val="0"/>
              </a:spcBef>
              <a:spcAft>
                <a:spcPts val="0"/>
              </a:spcAft>
              <a:buClrTx/>
              <a:buSzTx/>
              <a:buFontTx/>
              <a:buNone/>
              <a:defRPr/>
            </a:pPr>
            <a:r>
              <a:rPr lang="zh-CN" altLang="en-US" dirty="0" smtClean="0">
                <a:sym typeface="+mn-ea"/>
              </a:rPr>
              <a:t>第二种危害点是条件跳转，这类危害点的危害条件不好把握，但直观来看溢出造成危害的一个程序体现是：不溢出情况下可以进入（或无法进入） 的分支，溢出时同样可以进入（或无法进入）。同样可以用约束求解的方法来判断</a:t>
            </a:r>
            <a:endParaRPr lang="zh-CN" altLang="en-US" dirty="0"/>
          </a:p>
          <a:p>
            <a:endParaRPr lang="zh-CN" alt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团队以及成员介绍</a:t>
            </a:r>
            <a:endParaRPr kumimoji="1" lang="zh-CN" altLang="en-US" dirty="0"/>
          </a:p>
        </p:txBody>
      </p:sp>
      <p:sp>
        <p:nvSpPr>
          <p:cNvPr id="4" name="幻灯片编号占位符 3"/>
          <p:cNvSpPr>
            <a:spLocks noGrp="1"/>
          </p:cNvSpPr>
          <p:nvPr>
            <p:ph type="sldNum" sz="quarter" idx="10"/>
          </p:nvPr>
        </p:nvSpPr>
        <p:spPr/>
        <p:txBody>
          <a:bodyPr/>
          <a:lstStyle/>
          <a:p>
            <a:fld id="{188AEE67-04AF-47F7-8003-96AA1CC5E23E}" type="slidenum">
              <a:rPr lang="zh-CN" altLang="en-US" smtClean="0"/>
              <a:t>2</a:t>
            </a:fld>
            <a:endParaRPr lang="zh-CN" altLang="en-US"/>
          </a:p>
        </p:txBody>
      </p:sp>
    </p:spTree>
    <p:extLst>
      <p:ext uri="{BB962C8B-B14F-4D97-AF65-F5344CB8AC3E}">
        <p14:creationId xmlns:p14="http://schemas.microsoft.com/office/powerpoint/2010/main" val="13610059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dirty="0" err="1" smtClean="0">
                <a:sym typeface="+mn-ea"/>
              </a:rPr>
              <a:t>Ttrack</a:t>
            </a:r>
            <a:r>
              <a:rPr lang="zh-CN" altLang="en-US" dirty="0" smtClean="0">
                <a:sym typeface="+mn-ea"/>
              </a:rPr>
              <a:t>实现后，利用</a:t>
            </a:r>
            <a:r>
              <a:rPr lang="en-US" altLang="zh-CN" dirty="0" err="1" smtClean="0">
                <a:sym typeface="+mn-ea"/>
              </a:rPr>
              <a:t>TTrack</a:t>
            </a:r>
            <a:r>
              <a:rPr lang="zh-CN" altLang="en-US" dirty="0" smtClean="0">
                <a:sym typeface="+mn-ea"/>
              </a:rPr>
              <a:t>和</a:t>
            </a:r>
            <a:r>
              <a:rPr lang="en-US" altLang="zh-CN" dirty="0" err="1" smtClean="0">
                <a:sym typeface="+mn-ea"/>
              </a:rPr>
              <a:t>Oyente</a:t>
            </a:r>
            <a:r>
              <a:rPr lang="zh-CN" altLang="en-US" dirty="0" smtClean="0">
                <a:sym typeface="+mn-ea"/>
              </a:rPr>
              <a:t>对安全公司</a:t>
            </a:r>
            <a:r>
              <a:rPr lang="en-US" altLang="zh-CN" dirty="0" err="1" smtClean="0">
                <a:sym typeface="+mn-ea"/>
              </a:rPr>
              <a:t>peckshield</a:t>
            </a:r>
            <a:r>
              <a:rPr lang="zh-CN" altLang="en-US" dirty="0" smtClean="0">
                <a:sym typeface="+mn-ea"/>
              </a:rPr>
              <a:t>披露的</a:t>
            </a:r>
            <a:r>
              <a:rPr lang="en-US" altLang="zh-CN" dirty="0" smtClean="0">
                <a:sym typeface="+mn-ea"/>
              </a:rPr>
              <a:t>12</a:t>
            </a:r>
            <a:r>
              <a:rPr lang="zh-CN" altLang="en-US" dirty="0" smtClean="0">
                <a:sym typeface="+mn-ea"/>
              </a:rPr>
              <a:t>个含有整数溢出漏洞的合约进行检测。</a:t>
            </a:r>
            <a:r>
              <a:rPr lang="en-US" altLang="zh-CN" dirty="0" err="1" smtClean="0">
                <a:sym typeface="+mn-ea"/>
              </a:rPr>
              <a:t>TTrack</a:t>
            </a:r>
            <a:r>
              <a:rPr lang="zh-CN" altLang="en-US" dirty="0" smtClean="0">
                <a:sym typeface="+mn-ea"/>
              </a:rPr>
              <a:t>检测出了全部</a:t>
            </a:r>
            <a:r>
              <a:rPr lang="en-US" altLang="zh-CN" dirty="0" smtClean="0">
                <a:sym typeface="+mn-ea"/>
              </a:rPr>
              <a:t>12</a:t>
            </a:r>
            <a:r>
              <a:rPr lang="zh-CN" altLang="en-US" dirty="0" smtClean="0">
                <a:sym typeface="+mn-ea"/>
              </a:rPr>
              <a:t>处漏洞，产生</a:t>
            </a:r>
            <a:r>
              <a:rPr lang="en-US" altLang="zh-CN" dirty="0" smtClean="0">
                <a:sym typeface="+mn-ea"/>
              </a:rPr>
              <a:t>14</a:t>
            </a:r>
            <a:r>
              <a:rPr lang="zh-CN" altLang="en-US" dirty="0" smtClean="0">
                <a:sym typeface="+mn-ea"/>
              </a:rPr>
              <a:t>处误报，相比之下</a:t>
            </a:r>
            <a:r>
              <a:rPr lang="en-US" altLang="zh-CN" dirty="0" err="1" smtClean="0">
                <a:sym typeface="+mn-ea"/>
              </a:rPr>
              <a:t>Oyente</a:t>
            </a:r>
            <a:r>
              <a:rPr lang="zh-CN" altLang="en-US" dirty="0" smtClean="0">
                <a:sym typeface="+mn-ea"/>
              </a:rPr>
              <a:t>未能发现任何漏洞。可以见得</a:t>
            </a:r>
            <a:r>
              <a:rPr lang="en-US" altLang="zh-CN" dirty="0" err="1" smtClean="0">
                <a:sym typeface="+mn-ea"/>
              </a:rPr>
              <a:t>TTrack</a:t>
            </a:r>
            <a:r>
              <a:rPr lang="zh-CN" altLang="en-US" dirty="0" smtClean="0">
                <a:sym typeface="+mn-ea"/>
              </a:rPr>
              <a:t>在准确性和误报率上都有了明显的优化。</a:t>
            </a:r>
            <a:endParaRPr lang="zh-CN" alt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solidFill>
                  <a:schemeClr val="bg2">
                    <a:lumMod val="25000"/>
                  </a:schemeClr>
                </a:solidFill>
                <a:latin typeface="微软雅黑 Light" panose="020B0502040204020203" pitchFamily="34" charset="-122"/>
                <a:ea typeface="微软雅黑 Light" panose="020B0502040204020203" pitchFamily="34" charset="-122"/>
                <a:sym typeface="+mn-ea"/>
              </a:rPr>
              <a:t>对以太坊上</a:t>
            </a:r>
            <a:r>
              <a:rPr lang="en-US" altLang="zh-CN" dirty="0">
                <a:solidFill>
                  <a:schemeClr val="bg2">
                    <a:lumMod val="25000"/>
                  </a:schemeClr>
                </a:solidFill>
                <a:latin typeface="微软雅黑 Light" panose="020B0502040204020203" pitchFamily="34" charset="-122"/>
                <a:ea typeface="微软雅黑 Light" panose="020B0502040204020203" pitchFamily="34" charset="-122"/>
                <a:sym typeface="+mn-ea"/>
              </a:rPr>
              <a:t>390</a:t>
            </a:r>
            <a:r>
              <a:rPr lang="zh-CN" altLang="en-US" dirty="0">
                <a:solidFill>
                  <a:schemeClr val="bg2">
                    <a:lumMod val="25000"/>
                  </a:schemeClr>
                </a:solidFill>
                <a:latin typeface="微软雅黑 Light" panose="020B0502040204020203" pitchFamily="34" charset="-122"/>
                <a:ea typeface="微软雅黑 Light" panose="020B0502040204020203" pitchFamily="34" charset="-122"/>
                <a:sym typeface="+mn-ea"/>
              </a:rPr>
              <a:t>份热门合约进行检测，发现</a:t>
            </a:r>
            <a:r>
              <a:rPr lang="en-US" altLang="zh-CN" dirty="0">
                <a:solidFill>
                  <a:schemeClr val="bg2">
                    <a:lumMod val="25000"/>
                  </a:schemeClr>
                </a:solidFill>
                <a:latin typeface="微软雅黑 Light" panose="020B0502040204020203" pitchFamily="34" charset="-122"/>
                <a:ea typeface="微软雅黑 Light" panose="020B0502040204020203" pitchFamily="34" charset="-122"/>
                <a:sym typeface="+mn-ea"/>
              </a:rPr>
              <a:t>5</a:t>
            </a:r>
            <a:r>
              <a:rPr lang="zh-CN" altLang="en-US" dirty="0">
                <a:solidFill>
                  <a:schemeClr val="bg2">
                    <a:lumMod val="25000"/>
                  </a:schemeClr>
                </a:solidFill>
                <a:latin typeface="微软雅黑 Light" panose="020B0502040204020203" pitchFamily="34" charset="-122"/>
                <a:ea typeface="微软雅黑 Light" panose="020B0502040204020203" pitchFamily="34" charset="-122"/>
                <a:sym typeface="+mn-ea"/>
              </a:rPr>
              <a:t>类漏洞并获得</a:t>
            </a:r>
            <a:r>
              <a:rPr lang="en-US" altLang="zh-CN" dirty="0">
                <a:solidFill>
                  <a:schemeClr val="bg2">
                    <a:lumMod val="25000"/>
                  </a:schemeClr>
                </a:solidFill>
                <a:latin typeface="微软雅黑 Light" panose="020B0502040204020203" pitchFamily="34" charset="-122"/>
                <a:ea typeface="微软雅黑 Light" panose="020B0502040204020203" pitchFamily="34" charset="-122"/>
                <a:sym typeface="+mn-ea"/>
              </a:rPr>
              <a:t>CVE</a:t>
            </a:r>
            <a:r>
              <a:rPr lang="zh-CN" altLang="en-US" dirty="0">
                <a:solidFill>
                  <a:schemeClr val="bg2">
                    <a:lumMod val="25000"/>
                  </a:schemeClr>
                </a:solidFill>
                <a:latin typeface="微软雅黑 Light" panose="020B0502040204020203" pitchFamily="34" charset="-122"/>
                <a:ea typeface="微软雅黑 Light" panose="020B0502040204020203" pitchFamily="34" charset="-122"/>
                <a:sym typeface="+mn-ea"/>
              </a:rPr>
              <a:t>编号，涉及</a:t>
            </a:r>
            <a:r>
              <a:rPr lang="en-US" altLang="zh-CN" dirty="0" smtClean="0">
                <a:solidFill>
                  <a:srgbClr val="FF0000"/>
                </a:solidFill>
                <a:latin typeface="微软雅黑 Light" panose="020B0502040204020203" pitchFamily="34" charset="-122"/>
                <a:ea typeface="微软雅黑 Light" panose="020B0502040204020203" pitchFamily="34" charset="-122"/>
                <a:sym typeface="+mn-ea"/>
              </a:rPr>
              <a:t>25</a:t>
            </a:r>
            <a:r>
              <a:rPr lang="zh-CN" altLang="en-US" dirty="0" smtClean="0">
                <a:solidFill>
                  <a:schemeClr val="bg2">
                    <a:lumMod val="25000"/>
                  </a:schemeClr>
                </a:solidFill>
                <a:latin typeface="微软雅黑 Light" panose="020B0502040204020203" pitchFamily="34" charset="-122"/>
                <a:ea typeface="微软雅黑 Light" panose="020B0502040204020203" pitchFamily="34" charset="-122"/>
                <a:sym typeface="+mn-ea"/>
              </a:rPr>
              <a:t>个合约漏洞</a:t>
            </a:r>
            <a:endParaRPr lang="en-US" altLang="zh-CN" dirty="0">
              <a:solidFill>
                <a:schemeClr val="bg2">
                  <a:lumMod val="25000"/>
                </a:schemeClr>
              </a:solidFill>
              <a:latin typeface="微软雅黑 Light" panose="020B0502040204020203" pitchFamily="34" charset="-122"/>
              <a:ea typeface="微软雅黑 Light" panose="020B0502040204020203" pitchFamily="34" charset="-122"/>
            </a:endParaRPr>
          </a:p>
          <a:p>
            <a:endParaRPr lang="en-US" altLang="zh-CN" dirty="0" smtClean="0">
              <a:solidFill>
                <a:schemeClr val="bg2">
                  <a:lumMod val="25000"/>
                </a:schemeClr>
              </a:solidFill>
            </a:endParaRPr>
          </a:p>
          <a:p>
            <a:endParaRPr lang="zh-CN" altLang="en-US"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smtClean="0">
                <a:sym typeface="+mn-ea"/>
              </a:rPr>
              <a:t>用户可以买币卖币，合约可以构造一个特殊的数额很大的</a:t>
            </a:r>
            <a:r>
              <a:rPr lang="en-US" altLang="zh-CN" dirty="0" err="1" smtClean="0">
                <a:sym typeface="+mn-ea"/>
              </a:rPr>
              <a:t>sellprice</a:t>
            </a:r>
            <a:r>
              <a:rPr lang="zh-CN" altLang="en-US" dirty="0" smtClean="0">
                <a:sym typeface="+mn-ea"/>
              </a:rPr>
              <a:t>，导致溢出，使用户无法提取到应得的</a:t>
            </a:r>
            <a:r>
              <a:rPr lang="en-US" altLang="zh-CN" dirty="0" smtClean="0">
                <a:sym typeface="+mn-ea"/>
              </a:rPr>
              <a:t>ETH</a:t>
            </a:r>
            <a:endParaRPr lang="zh-CN" altLang="en-US" dirty="0"/>
          </a:p>
          <a:p>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smtClean="0">
                <a:sym typeface="+mn-ea"/>
              </a:rPr>
              <a:t>这个漏洞发生在管理员发币操作中，管理员将自己的代币分发给用户，图中红框内，对管理员扣币的操作可能发生溢出，导致管理员余额变为超大数。</a:t>
            </a:r>
            <a:endParaRPr lang="zh-CN" altLang="en-US" dirty="0"/>
          </a:p>
          <a:p>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smtClean="0">
                <a:sym typeface="+mn-ea"/>
              </a:rPr>
              <a:t>很多代币合约有</a:t>
            </a:r>
            <a:r>
              <a:rPr lang="en-US" altLang="zh-CN" dirty="0" smtClean="0">
                <a:sym typeface="+mn-ea"/>
              </a:rPr>
              <a:t>mint</a:t>
            </a:r>
            <a:r>
              <a:rPr lang="zh-CN" altLang="en-US" dirty="0" smtClean="0">
                <a:sym typeface="+mn-ea"/>
              </a:rPr>
              <a:t>函数，用于铸币，具体行为是增加某个地址的余额，但由于加法操作缺乏溢出检查，导致管理员可以将任意用户余额清零，或者修改为任意值</a:t>
            </a:r>
            <a:endParaRPr lang="zh-CN" altLang="en-US" dirty="0"/>
          </a:p>
          <a:p>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smtClean="0">
                <a:sym typeface="+mn-ea"/>
              </a:rPr>
              <a:t>合约发币会设置一个上限，并有一个</a:t>
            </a:r>
            <a:r>
              <a:rPr lang="en-US" altLang="zh-CN" dirty="0" err="1" smtClean="0">
                <a:sym typeface="+mn-ea"/>
              </a:rPr>
              <a:t>totalsupply</a:t>
            </a:r>
            <a:r>
              <a:rPr lang="zh-CN" altLang="en-US" dirty="0" smtClean="0">
                <a:sym typeface="+mn-ea"/>
              </a:rPr>
              <a:t>操作记录发币总额，每次铸币时，检查铸币量是否会超过上限，但是在铸币时，管理员可以构造溢出以绕过上限检查</a:t>
            </a:r>
            <a:endParaRPr lang="zh-CN" altLang="en-US" dirty="0"/>
          </a:p>
          <a:p>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smtClean="0">
                <a:sym typeface="+mn-ea"/>
              </a:rPr>
              <a:t>任意分配</a:t>
            </a:r>
            <a:r>
              <a:rPr lang="en-US" altLang="zh-CN" dirty="0" err="1" smtClean="0">
                <a:sym typeface="+mn-ea"/>
              </a:rPr>
              <a:t>allocateAny</a:t>
            </a:r>
            <a:r>
              <a:rPr lang="zh-CN" altLang="en-US" dirty="0" smtClean="0">
                <a:sym typeface="+mn-ea"/>
              </a:rPr>
              <a:t>，这个漏洞的场景是管理员可以绕过单地址发币上限给指定地址分配超额</a:t>
            </a:r>
            <a:r>
              <a:rPr lang="en-US" altLang="zh-CN" dirty="0" smtClean="0">
                <a:sym typeface="+mn-ea"/>
              </a:rPr>
              <a:t>token</a:t>
            </a:r>
            <a:endParaRPr lang="zh-CN" altLang="en-US" dirty="0"/>
          </a:p>
          <a:p>
            <a:endParaRPr lang="zh-CN" altLang="en-US"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smtClean="0">
                <a:sym typeface="+mn-ea"/>
              </a:rPr>
              <a:t>类似还有</a:t>
            </a:r>
            <a:r>
              <a:rPr lang="en-US" altLang="zh-CN" dirty="0" err="1" smtClean="0">
                <a:sym typeface="+mn-ea"/>
              </a:rPr>
              <a:t>overBuy</a:t>
            </a:r>
            <a:r>
              <a:rPr lang="en-US" altLang="zh-CN" dirty="0" smtClean="0">
                <a:sym typeface="+mn-ea"/>
              </a:rPr>
              <a:t>,</a:t>
            </a:r>
            <a:r>
              <a:rPr lang="zh-CN" altLang="en-US" dirty="0" smtClean="0">
                <a:sym typeface="+mn-ea"/>
              </a:rPr>
              <a:t>指用户可以超过购买上限，超额购买代币；</a:t>
            </a:r>
            <a:endParaRPr lang="en-US" altLang="zh-CN" dirty="0" smtClean="0">
              <a:sym typeface="+mn-ea"/>
            </a:endParaRPr>
          </a:p>
          <a:p>
            <a:endParaRPr lang="en-US" altLang="zh-CN" sz="1200" b="0" i="0" u="none" strike="noStrike" kern="1200" dirty="0" smtClean="0">
              <a:solidFill>
                <a:schemeClr val="tx1"/>
              </a:solidFill>
              <a:effectLst/>
              <a:latin typeface="+mn-lt"/>
              <a:ea typeface="+mn-ea"/>
              <a:cs typeface="+mn-cs"/>
              <a:sym typeface="+mn-ea"/>
            </a:endParaRPr>
          </a:p>
          <a:p>
            <a:r>
              <a:rPr lang="zh-CN" altLang="en-US" sz="1200" b="0" i="0" u="none" strike="noStrike" kern="1200" dirty="0" smtClean="0">
                <a:solidFill>
                  <a:schemeClr val="tx1"/>
                </a:solidFill>
                <a:effectLst/>
                <a:latin typeface="+mn-lt"/>
                <a:ea typeface="+mn-ea"/>
                <a:cs typeface="+mn-cs"/>
              </a:rPr>
              <a:t>上述</a:t>
            </a:r>
            <a:r>
              <a:rPr lang="en-US" altLang="zh-CN" sz="1200" b="0" i="0" u="none" strike="noStrike" kern="1200" dirty="0" smtClean="0">
                <a:solidFill>
                  <a:schemeClr val="tx1"/>
                </a:solidFill>
                <a:effectLst/>
                <a:latin typeface="+mn-lt"/>
                <a:ea typeface="+mn-ea"/>
                <a:cs typeface="+mn-cs"/>
              </a:rPr>
              <a:t>CVE</a:t>
            </a:r>
            <a:r>
              <a:rPr lang="zh-CN" altLang="en-US" sz="1200" b="0" i="0" u="none" strike="noStrike" kern="1200" dirty="0" smtClean="0">
                <a:solidFill>
                  <a:schemeClr val="tx1"/>
                </a:solidFill>
                <a:effectLst/>
                <a:latin typeface="+mn-lt"/>
                <a:ea typeface="+mn-ea"/>
                <a:cs typeface="+mn-cs"/>
              </a:rPr>
              <a:t>都属于对管理者有利（还有普通用户也可以，但是其他厂商先于我们报告了</a:t>
            </a:r>
            <a:r>
              <a:rPr lang="en-US" altLang="zh-CN" sz="1200" b="0" i="0" u="none" strike="noStrike" kern="1200" dirty="0" smtClean="0">
                <a:solidFill>
                  <a:schemeClr val="tx1"/>
                </a:solidFill>
                <a:effectLst/>
                <a:latin typeface="+mn-lt"/>
                <a:ea typeface="+mn-ea"/>
                <a:cs typeface="+mn-cs"/>
              </a:rPr>
              <a:t>BEC</a:t>
            </a:r>
            <a:r>
              <a:rPr lang="zh-CN" altLang="en-US" sz="1200" b="0" i="0" u="none" strike="noStrike" kern="1200" dirty="0" smtClean="0">
                <a:solidFill>
                  <a:schemeClr val="tx1"/>
                </a:solidFill>
                <a:effectLst/>
                <a:latin typeface="+mn-lt"/>
                <a:ea typeface="+mn-ea"/>
                <a:cs typeface="+mn-cs"/>
              </a:rPr>
              <a:t>、</a:t>
            </a:r>
            <a:r>
              <a:rPr lang="en-US" altLang="zh-CN" sz="1200" b="0" i="0" u="none" strike="noStrike" kern="1200" dirty="0" smtClean="0">
                <a:solidFill>
                  <a:srgbClr val="FF0000"/>
                </a:solidFill>
                <a:effectLst/>
                <a:latin typeface="+mn-lt"/>
                <a:ea typeface="+mn-ea"/>
                <a:cs typeface="+mn-cs"/>
              </a:rPr>
              <a:t>EDU</a:t>
            </a:r>
            <a:r>
              <a:rPr lang="zh-CN" altLang="en-US" sz="1200" b="0" i="0" u="none" strike="noStrike" kern="1200" dirty="0" smtClean="0">
                <a:solidFill>
                  <a:schemeClr val="tx1"/>
                </a:solidFill>
                <a:effectLst/>
                <a:latin typeface="+mn-lt"/>
                <a:ea typeface="+mn-ea"/>
                <a:cs typeface="+mn-cs"/>
              </a:rPr>
              <a:t>），会损害用户利用的漏洞，或者可以称为“后门”型漏洞，如果我们把智能合约类比为传统合同，智能合约代码就是传统合同的内容，但是和传统的合同相比，智能合约拥有三个利益团体，一个是编写合约代码的人</a:t>
            </a:r>
            <a:r>
              <a:rPr lang="en-US" altLang="zh-CN" sz="1200" b="0" i="0" u="none" strike="noStrike" kern="1200" dirty="0" smtClean="0">
                <a:solidFill>
                  <a:schemeClr val="tx1"/>
                </a:solidFill>
                <a:effectLst/>
                <a:latin typeface="+mn-lt"/>
                <a:ea typeface="+mn-ea"/>
                <a:cs typeface="+mn-cs"/>
              </a:rPr>
              <a:t>(</a:t>
            </a:r>
            <a:r>
              <a:rPr lang="zh-CN" altLang="en-US" sz="1200" b="0" i="0" u="none" strike="noStrike" kern="1200" dirty="0" smtClean="0">
                <a:solidFill>
                  <a:schemeClr val="tx1"/>
                </a:solidFill>
                <a:effectLst/>
                <a:latin typeface="+mn-lt"/>
                <a:ea typeface="+mn-ea"/>
                <a:cs typeface="+mn-cs"/>
              </a:rPr>
              <a:t>智能合约中的</a:t>
            </a:r>
            <a:r>
              <a:rPr lang="en-US" altLang="zh-CN" sz="1200" b="0" i="0" u="none" strike="noStrike" kern="1200" dirty="0" smtClean="0">
                <a:solidFill>
                  <a:schemeClr val="tx1"/>
                </a:solidFill>
                <a:effectLst/>
                <a:latin typeface="+mn-lt"/>
                <a:ea typeface="+mn-ea"/>
                <a:cs typeface="+mn-cs"/>
              </a:rPr>
              <a:t>Owner</a:t>
            </a:r>
            <a:r>
              <a:rPr lang="zh-CN" altLang="en-US" sz="1200" b="0" i="0" u="none" strike="noStrike" kern="1200" dirty="0" smtClean="0">
                <a:solidFill>
                  <a:schemeClr val="tx1"/>
                </a:solidFill>
                <a:effectLst/>
                <a:latin typeface="+mn-lt"/>
                <a:ea typeface="+mn-ea"/>
                <a:cs typeface="+mn-cs"/>
              </a:rPr>
              <a:t>，或者我们可以称为甲方</a:t>
            </a:r>
            <a:r>
              <a:rPr lang="en-US" altLang="zh-CN" sz="1200" b="0" i="0" u="none" strike="noStrike" kern="1200" dirty="0" smtClean="0">
                <a:solidFill>
                  <a:schemeClr val="tx1"/>
                </a:solidFill>
                <a:effectLst/>
                <a:latin typeface="+mn-lt"/>
                <a:ea typeface="+mn-ea"/>
                <a:cs typeface="+mn-cs"/>
              </a:rPr>
              <a:t>)</a:t>
            </a:r>
            <a:r>
              <a:rPr lang="zh-CN" altLang="en-US" sz="1200" b="0" i="0" u="none" strike="noStrike" kern="1200" dirty="0" smtClean="0">
                <a:solidFill>
                  <a:schemeClr val="tx1"/>
                </a:solidFill>
                <a:effectLst/>
                <a:latin typeface="+mn-lt"/>
                <a:ea typeface="+mn-ea"/>
                <a:cs typeface="+mn-cs"/>
              </a:rPr>
              <a:t>，使用该合约的其他人</a:t>
            </a:r>
            <a:r>
              <a:rPr lang="en-US" altLang="zh-CN" sz="1200" b="0" i="0" u="none" strike="noStrike" kern="1200" dirty="0" smtClean="0">
                <a:solidFill>
                  <a:schemeClr val="tx1"/>
                </a:solidFill>
                <a:effectLst/>
                <a:latin typeface="+mn-lt"/>
                <a:ea typeface="+mn-ea"/>
                <a:cs typeface="+mn-cs"/>
              </a:rPr>
              <a:t>(</a:t>
            </a:r>
            <a:r>
              <a:rPr lang="zh-CN" altLang="en-US" sz="1200" b="0" i="0" u="none" strike="noStrike" kern="1200" dirty="0" smtClean="0">
                <a:solidFill>
                  <a:schemeClr val="tx1"/>
                </a:solidFill>
                <a:effectLst/>
                <a:latin typeface="+mn-lt"/>
                <a:ea typeface="+mn-ea"/>
                <a:cs typeface="+mn-cs"/>
              </a:rPr>
              <a:t>我们可以称为乙方</a:t>
            </a:r>
            <a:r>
              <a:rPr lang="en-US" altLang="zh-CN" sz="1200" b="0" i="0" u="none" strike="noStrike" kern="1200" dirty="0" smtClean="0">
                <a:solidFill>
                  <a:schemeClr val="tx1"/>
                </a:solidFill>
                <a:effectLst/>
                <a:latin typeface="+mn-lt"/>
                <a:ea typeface="+mn-ea"/>
                <a:cs typeface="+mn-cs"/>
              </a:rPr>
              <a:t>)</a:t>
            </a:r>
            <a:r>
              <a:rPr lang="zh-CN" altLang="en-US" sz="1200" b="0" i="0" u="none" strike="noStrike" kern="1200" dirty="0" smtClean="0">
                <a:solidFill>
                  <a:schemeClr val="tx1"/>
                </a:solidFill>
                <a:effectLst/>
                <a:latin typeface="+mn-lt"/>
                <a:ea typeface="+mn-ea"/>
                <a:cs typeface="+mn-cs"/>
              </a:rPr>
              <a:t>，跟该智能合约无关的其他人</a:t>
            </a:r>
            <a:r>
              <a:rPr lang="en-US" altLang="zh-CN" sz="1200" b="0" i="0" u="none" strike="noStrike" kern="1200" dirty="0" smtClean="0">
                <a:solidFill>
                  <a:schemeClr val="tx1"/>
                </a:solidFill>
                <a:effectLst/>
                <a:latin typeface="+mn-lt"/>
                <a:ea typeface="+mn-ea"/>
                <a:cs typeface="+mn-cs"/>
              </a:rPr>
              <a:t>(</a:t>
            </a:r>
            <a:r>
              <a:rPr lang="zh-CN" altLang="en-US" sz="1200" b="0" i="0" u="none" strike="noStrike" kern="1200" dirty="0" smtClean="0">
                <a:solidFill>
                  <a:schemeClr val="tx1"/>
                </a:solidFill>
                <a:effectLst/>
                <a:latin typeface="+mn-lt"/>
                <a:ea typeface="+mn-ea"/>
                <a:cs typeface="+mn-cs"/>
              </a:rPr>
              <a:t>比如利用合约漏洞获利的黑客</a:t>
            </a:r>
            <a:r>
              <a:rPr lang="en-US" altLang="zh-CN" sz="1200" b="0" i="0" u="none" strike="noStrike" kern="1200" dirty="0" smtClean="0">
                <a:solidFill>
                  <a:schemeClr val="tx1"/>
                </a:solidFill>
                <a:effectLst/>
                <a:latin typeface="+mn-lt"/>
                <a:ea typeface="+mn-ea"/>
                <a:cs typeface="+mn-cs"/>
              </a:rPr>
              <a:t>)</a:t>
            </a:r>
            <a:r>
              <a:rPr lang="zh-CN" altLang="en-US" sz="1200" b="0" i="0" u="none" strike="noStrike" kern="1200" dirty="0" smtClean="0">
                <a:solidFill>
                  <a:schemeClr val="tx1"/>
                </a:solidFill>
                <a:effectLst/>
                <a:latin typeface="+mn-lt"/>
                <a:ea typeface="+mn-ea"/>
                <a:cs typeface="+mn-cs"/>
              </a:rPr>
              <a:t>。从这个角度来看</a:t>
            </a:r>
            <a:r>
              <a:rPr lang="en-US" altLang="zh-CN" sz="1200" b="0" i="0" u="none" strike="noStrike" kern="1200" dirty="0" smtClean="0">
                <a:solidFill>
                  <a:schemeClr val="tx1"/>
                </a:solidFill>
                <a:effectLst/>
                <a:latin typeface="+mn-lt"/>
                <a:ea typeface="+mn-ea"/>
                <a:cs typeface="+mn-cs"/>
              </a:rPr>
              <a:t>Owner</a:t>
            </a:r>
            <a:r>
              <a:rPr lang="zh-CN" altLang="en-US" sz="1200" b="0" i="0" u="none" strike="noStrike" kern="1200" dirty="0" smtClean="0">
                <a:solidFill>
                  <a:schemeClr val="tx1"/>
                </a:solidFill>
                <a:effectLst/>
                <a:latin typeface="+mn-lt"/>
                <a:ea typeface="+mn-ea"/>
                <a:cs typeface="+mn-cs"/>
              </a:rPr>
              <a:t>条件下触发的漏洞在理论上是可以损害到乙方的利益，如对于存在“恶意”的</a:t>
            </a:r>
            <a:r>
              <a:rPr lang="en-US" altLang="zh-CN" sz="1200" b="0" i="0" u="none" strike="noStrike" kern="1200" dirty="0" smtClean="0">
                <a:solidFill>
                  <a:schemeClr val="tx1"/>
                </a:solidFill>
                <a:effectLst/>
                <a:latin typeface="+mn-lt"/>
                <a:ea typeface="+mn-ea"/>
                <a:cs typeface="+mn-cs"/>
              </a:rPr>
              <a:t>owner</a:t>
            </a:r>
            <a:r>
              <a:rPr lang="zh-CN" altLang="en-US" sz="1200" b="0" i="0" u="none" strike="noStrike" kern="1200" dirty="0" smtClean="0">
                <a:solidFill>
                  <a:schemeClr val="tx1"/>
                </a:solidFill>
                <a:effectLst/>
                <a:latin typeface="+mn-lt"/>
                <a:ea typeface="+mn-ea"/>
                <a:cs typeface="+mn-cs"/>
              </a:rPr>
              <a:t>或者黑客配合其他漏洞获取到</a:t>
            </a:r>
            <a:r>
              <a:rPr lang="en-US" altLang="zh-CN" sz="1200" b="0" i="0" u="none" strike="noStrike" kern="1200" dirty="0" smtClean="0">
                <a:solidFill>
                  <a:schemeClr val="tx1"/>
                </a:solidFill>
                <a:effectLst/>
                <a:latin typeface="+mn-lt"/>
                <a:ea typeface="+mn-ea"/>
                <a:cs typeface="+mn-cs"/>
              </a:rPr>
              <a:t>owner</a:t>
            </a:r>
            <a:r>
              <a:rPr lang="zh-CN" altLang="en-US" sz="1200" b="0" i="0" u="none" strike="noStrike" kern="1200" dirty="0" smtClean="0">
                <a:solidFill>
                  <a:schemeClr val="tx1"/>
                </a:solidFill>
                <a:effectLst/>
                <a:latin typeface="+mn-lt"/>
                <a:ea typeface="+mn-ea"/>
                <a:cs typeface="+mn-cs"/>
              </a:rPr>
              <a:t>权限的场景上来说，还是有一定意义的。</a:t>
            </a:r>
          </a:p>
          <a:p>
            <a:r>
              <a:rPr lang="zh-CN" altLang="en-US" sz="1200" b="0" i="0" u="none" strike="noStrike" kern="1200" dirty="0" smtClean="0">
                <a:solidFill>
                  <a:schemeClr val="tx1"/>
                </a:solidFill>
                <a:effectLst/>
                <a:latin typeface="+mn-lt"/>
                <a:ea typeface="+mn-ea"/>
                <a:cs typeface="+mn-cs"/>
              </a:rPr>
              <a:t>另外从整个上市交易流程来看，我们还需要关注到“交易所”这个环节，交易所的风控体系在某种程度上可以限制这种“恶意”的</a:t>
            </a:r>
            <a:r>
              <a:rPr lang="en-US" altLang="zh-CN" sz="1200" b="0" i="0" u="none" strike="noStrike" kern="1200" dirty="0" smtClean="0">
                <a:solidFill>
                  <a:schemeClr val="tx1"/>
                </a:solidFill>
                <a:effectLst/>
                <a:latin typeface="+mn-lt"/>
                <a:ea typeface="+mn-ea"/>
                <a:cs typeface="+mn-cs"/>
              </a:rPr>
              <a:t>owner</a:t>
            </a:r>
            <a:r>
              <a:rPr lang="zh-CN" altLang="en-US" sz="1200" b="0" i="0" u="none" strike="noStrike" kern="1200" dirty="0" smtClean="0">
                <a:solidFill>
                  <a:schemeClr val="tx1"/>
                </a:solidFill>
                <a:effectLst/>
                <a:latin typeface="+mn-lt"/>
                <a:ea typeface="+mn-ea"/>
                <a:cs typeface="+mn-cs"/>
              </a:rPr>
              <a:t>或黑客利用。</a:t>
            </a:r>
          </a:p>
          <a:p>
            <a:r>
              <a:rPr lang="zh-CN" altLang="en-US" sz="1200" b="0" i="0" u="none" strike="noStrike" kern="1200" dirty="0" smtClean="0">
                <a:solidFill>
                  <a:schemeClr val="tx1"/>
                </a:solidFill>
                <a:effectLst/>
                <a:latin typeface="+mn-lt"/>
                <a:ea typeface="+mn-ea"/>
                <a:cs typeface="+mn-cs"/>
              </a:rPr>
              <a:t>由此可见合约审计对于“甲方”、“乙方”、交易所都有重要的意义。</a:t>
            </a:r>
          </a:p>
          <a:p>
            <a:endParaRPr lang="zh-CN" altLang="en-US" dirty="0"/>
          </a:p>
          <a:p>
            <a:endParaRPr lang="zh-CN" altLang="en-US"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a:lnSpc>
                <a:spcPct val="150000"/>
              </a:lnSpc>
            </a:pPr>
            <a:r>
              <a:rPr lang="zh-CN" altLang="en-US" b="1" dirty="0" smtClean="0">
                <a:solidFill>
                  <a:schemeClr val="accent1">
                    <a:lumMod val="50000"/>
                  </a:schemeClr>
                </a:solidFill>
                <a:latin typeface="微软雅黑 Light" panose="020B0502040204020203" pitchFamily="34" charset="-122"/>
                <a:ea typeface="微软雅黑 Light" panose="020B0502040204020203" pitchFamily="34" charset="-122"/>
                <a:sym typeface="+mn-ea"/>
              </a:rPr>
              <a:t>提高检测效率</a:t>
            </a:r>
            <a:r>
              <a:rPr lang="zh-CN" altLang="en-US" dirty="0" smtClean="0">
                <a:solidFill>
                  <a:schemeClr val="accent1">
                    <a:lumMod val="50000"/>
                  </a:schemeClr>
                </a:solidFill>
                <a:latin typeface="微软雅黑 Light" panose="020B0502040204020203" pitchFamily="34" charset="-122"/>
                <a:ea typeface="微软雅黑 Light" panose="020B0502040204020203" pitchFamily="34" charset="-122"/>
                <a:sym typeface="+mn-ea"/>
              </a:rPr>
              <a:t>：</a:t>
            </a:r>
            <a:r>
              <a:rPr lang="zh-CN" altLang="en-US" dirty="0" smtClean="0">
                <a:solidFill>
                  <a:schemeClr val="bg2">
                    <a:lumMod val="25000"/>
                  </a:schemeClr>
                </a:solidFill>
                <a:latin typeface="微软雅黑 Light" panose="020B0502040204020203" pitchFamily="34" charset="-122"/>
                <a:ea typeface="微软雅黑 Light" panose="020B0502040204020203" pitchFamily="34" charset="-122"/>
                <a:sym typeface="+mn-ea"/>
              </a:rPr>
              <a:t>减少不必要的求解、符号执行引擎优化</a:t>
            </a:r>
          </a:p>
          <a:p>
            <a:pPr>
              <a:lnSpc>
                <a:spcPct val="150000"/>
              </a:lnSpc>
            </a:pPr>
            <a:r>
              <a:rPr lang="zh-CN" altLang="en-US" b="1" dirty="0">
                <a:solidFill>
                  <a:schemeClr val="accent1">
                    <a:lumMod val="50000"/>
                  </a:schemeClr>
                </a:solidFill>
                <a:latin typeface="微软雅黑 Light" panose="020B0502040204020203" pitchFamily="34" charset="-122"/>
                <a:ea typeface="微软雅黑 Light" panose="020B0502040204020203" pitchFamily="34" charset="-122"/>
                <a:sym typeface="+mn-ea"/>
              </a:rPr>
              <a:t>降低误报率</a:t>
            </a:r>
            <a:r>
              <a:rPr lang="zh-CN" altLang="en-US" dirty="0" smtClean="0">
                <a:solidFill>
                  <a:schemeClr val="accent1">
                    <a:lumMod val="50000"/>
                  </a:schemeClr>
                </a:solidFill>
                <a:latin typeface="微软雅黑 Light" panose="020B0502040204020203" pitchFamily="34" charset="-122"/>
                <a:ea typeface="微软雅黑 Light" panose="020B0502040204020203" pitchFamily="34" charset="-122"/>
                <a:sym typeface="+mn-ea"/>
              </a:rPr>
              <a:t>：</a:t>
            </a:r>
            <a:r>
              <a:rPr lang="zh-CN" altLang="en-US" dirty="0" smtClean="0">
                <a:latin typeface="微软雅黑 Light" panose="020B0502040204020203" pitchFamily="34" charset="-122"/>
                <a:ea typeface="微软雅黑 Light" panose="020B0502040204020203" pitchFamily="34" charset="-122"/>
                <a:sym typeface="+mn-ea"/>
              </a:rPr>
              <a:t> 增加经验条件判断、对可溢出解做筛选</a:t>
            </a:r>
            <a:endParaRPr lang="en-US" altLang="zh-CN" dirty="0" smtClean="0">
              <a:latin typeface="微软雅黑 Light" panose="020B0502040204020203" pitchFamily="34" charset="-122"/>
              <a:ea typeface="微软雅黑 Light" panose="020B0502040204020203" pitchFamily="34" charset="-122"/>
              <a:sym typeface="+mn-ea"/>
            </a:endParaRPr>
          </a:p>
          <a:p>
            <a:pPr>
              <a:lnSpc>
                <a:spcPct val="150000"/>
              </a:lnSpc>
            </a:pPr>
            <a:endParaRPr lang="en-US" altLang="zh-CN" dirty="0" smtClean="0">
              <a:solidFill>
                <a:schemeClr val="bg2">
                  <a:lumMod val="25000"/>
                </a:schemeClr>
              </a:solidFill>
              <a:latin typeface="微软雅黑 Light" panose="020B0502040204020203" pitchFamily="34" charset="-122"/>
              <a:ea typeface="微软雅黑 Light" panose="020B0502040204020203" pitchFamily="34" charset="-122"/>
              <a:sym typeface="+mn-ea"/>
            </a:endParaRPr>
          </a:p>
          <a:p>
            <a:pPr>
              <a:lnSpc>
                <a:spcPct val="150000"/>
              </a:lnSpc>
            </a:pPr>
            <a:endParaRPr lang="en-US" altLang="zh-CN" dirty="0" smtClean="0">
              <a:solidFill>
                <a:schemeClr val="bg2">
                  <a:lumMod val="25000"/>
                </a:schemeClr>
              </a:solidFill>
              <a:latin typeface="微软雅黑 Light" panose="020B0502040204020203" pitchFamily="34" charset="-122"/>
              <a:ea typeface="微软雅黑 Light" panose="020B0502040204020203" pitchFamily="34" charset="-122"/>
              <a:sym typeface="+mn-ea"/>
            </a:endParaRPr>
          </a:p>
          <a:p>
            <a:r>
              <a:rPr lang="zh-CN" altLang="en-US" dirty="0" smtClean="0">
                <a:solidFill>
                  <a:schemeClr val="bg2">
                    <a:lumMod val="25000"/>
                  </a:schemeClr>
                </a:solidFill>
                <a:latin typeface="微软雅黑 Light" panose="020B0502040204020203" pitchFamily="34" charset="-122"/>
                <a:ea typeface="微软雅黑 Light" panose="020B0502040204020203" pitchFamily="34" charset="-122"/>
                <a:sym typeface="+mn-ea"/>
              </a:rPr>
              <a:t>讨论的以太坊智能合约是第二代区块链技术</a:t>
            </a:r>
            <a:r>
              <a:rPr lang="zh-CN" altLang="en-US" sz="1200" b="0" i="0" u="none" strike="noStrike" kern="1200" dirty="0" smtClean="0">
                <a:solidFill>
                  <a:schemeClr val="tx1"/>
                </a:solidFill>
                <a:effectLst/>
                <a:latin typeface="+mn-lt"/>
                <a:ea typeface="+mn-ea"/>
                <a:cs typeface="+mn-cs"/>
              </a:rPr>
              <a:t>，以太坊虽然在数字货币上获得了认可，但在应用层面是否已经成熟还不能有所定论。</a:t>
            </a:r>
            <a:endParaRPr lang="en-US" altLang="zh-CN" sz="1200" b="0" i="0" u="none" strike="noStrike" kern="1200" dirty="0" smtClean="0">
              <a:solidFill>
                <a:schemeClr val="tx1"/>
              </a:solidFill>
              <a:effectLst/>
              <a:latin typeface="+mn-lt"/>
              <a:ea typeface="+mn-ea"/>
              <a:cs typeface="+mn-cs"/>
            </a:endParaRPr>
          </a:p>
          <a:p>
            <a:endParaRPr lang="zh-CN" altLang="en-US" sz="1200" b="0" i="0" u="none" strike="noStrike" kern="1200" dirty="0" smtClean="0">
              <a:solidFill>
                <a:schemeClr val="tx1"/>
              </a:solidFill>
              <a:effectLst/>
              <a:latin typeface="+mn-lt"/>
              <a:ea typeface="+mn-ea"/>
              <a:cs typeface="+mn-cs"/>
            </a:endParaRPr>
          </a:p>
          <a:p>
            <a:pPr>
              <a:lnSpc>
                <a:spcPct val="150000"/>
              </a:lnSpc>
            </a:pPr>
            <a:r>
              <a:rPr lang="zh-CN" altLang="en-US" dirty="0" smtClean="0">
                <a:solidFill>
                  <a:schemeClr val="bg2">
                    <a:lumMod val="25000"/>
                  </a:schemeClr>
                </a:solidFill>
                <a:latin typeface="微软雅黑 Light" panose="020B0502040204020203" pitchFamily="34" charset="-122"/>
                <a:ea typeface="微软雅黑 Light" panose="020B0502040204020203" pitchFamily="34" charset="-122"/>
                <a:sym typeface="+mn-ea"/>
              </a:rPr>
              <a:t>目前最新的第三代区块链（</a:t>
            </a:r>
            <a:r>
              <a:rPr lang="en-US" altLang="zh-CN" dirty="0" err="1" smtClean="0">
                <a:solidFill>
                  <a:schemeClr val="bg2">
                    <a:lumMod val="25000"/>
                  </a:schemeClr>
                </a:solidFill>
                <a:latin typeface="微软雅黑 Light" panose="020B0502040204020203" pitchFamily="34" charset="-122"/>
                <a:ea typeface="微软雅黑 Light" panose="020B0502040204020203" pitchFamily="34" charset="-122"/>
                <a:sym typeface="+mn-ea"/>
              </a:rPr>
              <a:t>dApp</a:t>
            </a:r>
            <a:r>
              <a:rPr lang="zh-CN" altLang="en-US" dirty="0" smtClean="0">
                <a:solidFill>
                  <a:schemeClr val="bg2">
                    <a:lumMod val="25000"/>
                  </a:schemeClr>
                </a:solidFill>
                <a:latin typeface="微软雅黑 Light" panose="020B0502040204020203" pitchFamily="34" charset="-122"/>
                <a:ea typeface="微软雅黑 Light" panose="020B0502040204020203" pitchFamily="34" charset="-122"/>
                <a:sym typeface="+mn-ea"/>
              </a:rPr>
              <a:t>）设计所采用的架构、共识机制、数据结构、加密算法各不相同，基本上都是为了解决两个问题：</a:t>
            </a:r>
            <a:r>
              <a:rPr lang="en-US" altLang="zh-CN" dirty="0" smtClean="0">
                <a:solidFill>
                  <a:schemeClr val="bg2">
                    <a:lumMod val="25000"/>
                  </a:schemeClr>
                </a:solidFill>
                <a:latin typeface="微软雅黑 Light" panose="020B0502040204020203" pitchFamily="34" charset="-122"/>
                <a:ea typeface="微软雅黑 Light" panose="020B0502040204020203" pitchFamily="34" charset="-122"/>
                <a:sym typeface="+mn-ea"/>
              </a:rPr>
              <a:t>1</a:t>
            </a:r>
            <a:r>
              <a:rPr lang="zh-CN" altLang="en-US" dirty="0" smtClean="0">
                <a:solidFill>
                  <a:schemeClr val="bg2">
                    <a:lumMod val="25000"/>
                  </a:schemeClr>
                </a:solidFill>
                <a:latin typeface="微软雅黑 Light" panose="020B0502040204020203" pitchFamily="34" charset="-122"/>
                <a:ea typeface="微软雅黑 Light" panose="020B0502040204020203" pitchFamily="34" charset="-122"/>
                <a:sym typeface="+mn-ea"/>
              </a:rPr>
              <a:t>、提升区块链系统交易速度（如</a:t>
            </a:r>
            <a:r>
              <a:rPr lang="en-US" altLang="zh-CN" dirty="0" smtClean="0">
                <a:solidFill>
                  <a:schemeClr val="bg2">
                    <a:lumMod val="25000"/>
                  </a:schemeClr>
                </a:solidFill>
                <a:latin typeface="微软雅黑 Light" panose="020B0502040204020203" pitchFamily="34" charset="-122"/>
                <a:ea typeface="微软雅黑 Light" panose="020B0502040204020203" pitchFamily="34" charset="-122"/>
                <a:sym typeface="+mn-ea"/>
              </a:rPr>
              <a:t>EOS</a:t>
            </a:r>
            <a:r>
              <a:rPr lang="zh-CN" altLang="en-US" dirty="0" smtClean="0">
                <a:solidFill>
                  <a:schemeClr val="bg2">
                    <a:lumMod val="25000"/>
                  </a:schemeClr>
                </a:solidFill>
                <a:latin typeface="微软雅黑 Light" panose="020B0502040204020203" pitchFamily="34" charset="-122"/>
                <a:ea typeface="微软雅黑 Light" panose="020B0502040204020203" pitchFamily="34" charset="-122"/>
                <a:sym typeface="+mn-ea"/>
              </a:rPr>
              <a:t>的多中心设计）</a:t>
            </a:r>
            <a:r>
              <a:rPr lang="en-US" altLang="zh-CN" dirty="0" smtClean="0">
                <a:solidFill>
                  <a:schemeClr val="bg2">
                    <a:lumMod val="25000"/>
                  </a:schemeClr>
                </a:solidFill>
                <a:latin typeface="微软雅黑 Light" panose="020B0502040204020203" pitchFamily="34" charset="-122"/>
                <a:ea typeface="微软雅黑 Light" panose="020B0502040204020203" pitchFamily="34" charset="-122"/>
                <a:sym typeface="+mn-ea"/>
              </a:rPr>
              <a:t>2</a:t>
            </a:r>
            <a:r>
              <a:rPr lang="zh-CN" altLang="en-US" dirty="0" smtClean="0">
                <a:solidFill>
                  <a:schemeClr val="bg2">
                    <a:lumMod val="25000"/>
                  </a:schemeClr>
                </a:solidFill>
                <a:latin typeface="微软雅黑 Light" panose="020B0502040204020203" pitchFamily="34" charset="-122"/>
                <a:ea typeface="微软雅黑 Light" panose="020B0502040204020203" pitchFamily="34" charset="-122"/>
                <a:sym typeface="+mn-ea"/>
              </a:rPr>
              <a:t>、更加开放的应用开发环境，为承载更多更复杂的的</a:t>
            </a:r>
            <a:r>
              <a:rPr lang="en-US" altLang="zh-CN" dirty="0" err="1" smtClean="0">
                <a:solidFill>
                  <a:schemeClr val="bg2">
                    <a:lumMod val="25000"/>
                  </a:schemeClr>
                </a:solidFill>
                <a:latin typeface="微软雅黑 Light" panose="020B0502040204020203" pitchFamily="34" charset="-122"/>
                <a:ea typeface="微软雅黑 Light" panose="020B0502040204020203" pitchFamily="34" charset="-122"/>
                <a:sym typeface="+mn-ea"/>
              </a:rPr>
              <a:t>dApp</a:t>
            </a:r>
            <a:r>
              <a:rPr lang="zh-CN" altLang="en-US" dirty="0" smtClean="0">
                <a:solidFill>
                  <a:schemeClr val="bg2">
                    <a:lumMod val="25000"/>
                  </a:schemeClr>
                </a:solidFill>
                <a:latin typeface="微软雅黑 Light" panose="020B0502040204020203" pitchFamily="34" charset="-122"/>
                <a:ea typeface="微软雅黑 Light" panose="020B0502040204020203" pitchFamily="34" charset="-122"/>
                <a:sym typeface="+mn-ea"/>
              </a:rPr>
              <a:t>应用成为可能，</a:t>
            </a:r>
            <a:endParaRPr lang="en-US" altLang="zh-CN" dirty="0" smtClean="0">
              <a:solidFill>
                <a:schemeClr val="bg2">
                  <a:lumMod val="25000"/>
                </a:schemeClr>
              </a:solidFill>
              <a:latin typeface="微软雅黑 Light" panose="020B0502040204020203" pitchFamily="34" charset="-122"/>
              <a:ea typeface="微软雅黑 Light" panose="020B0502040204020203" pitchFamily="34" charset="-122"/>
              <a:sym typeface="+mn-ea"/>
            </a:endParaRPr>
          </a:p>
          <a:p>
            <a:pPr>
              <a:lnSpc>
                <a:spcPct val="150000"/>
              </a:lnSpc>
            </a:pPr>
            <a:endParaRPr lang="en-US" altLang="zh-CN" dirty="0" smtClean="0">
              <a:solidFill>
                <a:schemeClr val="bg2">
                  <a:lumMod val="25000"/>
                </a:schemeClr>
              </a:solidFill>
              <a:latin typeface="微软雅黑 Light" panose="020B0502040204020203" pitchFamily="34" charset="-122"/>
              <a:ea typeface="微软雅黑 Light" panose="020B0502040204020203" pitchFamily="34" charset="-122"/>
              <a:sym typeface="+mn-ea"/>
            </a:endParaRPr>
          </a:p>
          <a:p>
            <a:pPr>
              <a:lnSpc>
                <a:spcPct val="150000"/>
              </a:lnSpc>
            </a:pPr>
            <a:r>
              <a:rPr lang="zh-CN" altLang="en-US" dirty="0" smtClean="0">
                <a:solidFill>
                  <a:schemeClr val="bg2">
                    <a:lumMod val="25000"/>
                  </a:schemeClr>
                </a:solidFill>
                <a:latin typeface="微软雅黑 Light" panose="020B0502040204020203" pitchFamily="34" charset="-122"/>
                <a:ea typeface="微软雅黑 Light" panose="020B0502040204020203" pitchFamily="34" charset="-122"/>
                <a:sym typeface="+mn-ea"/>
              </a:rPr>
              <a:t>对区块链安全的另一大挑战，</a:t>
            </a:r>
            <a:r>
              <a:rPr lang="zh-CN" altLang="en-US" sz="1200" b="0" i="0" u="none" strike="noStrike" kern="1200" dirty="0" smtClean="0">
                <a:solidFill>
                  <a:schemeClr val="tx1"/>
                </a:solidFill>
                <a:effectLst/>
                <a:latin typeface="+mn-lt"/>
                <a:ea typeface="+mn-ea"/>
                <a:cs typeface="+mn-cs"/>
              </a:rPr>
              <a:t>安全性无法得到有效验证（仅仅依靠人工的代码审计），并没有理论性的方式可以证明设计的安全。</a:t>
            </a:r>
            <a:endParaRPr lang="en-US" altLang="zh-CN" sz="1200" b="0" i="0" u="none" strike="noStrike" kern="1200" dirty="0" smtClean="0">
              <a:solidFill>
                <a:schemeClr val="tx1"/>
              </a:solidFill>
              <a:effectLst/>
              <a:latin typeface="+mn-lt"/>
              <a:ea typeface="+mn-ea"/>
              <a:cs typeface="+mn-cs"/>
            </a:endParaRPr>
          </a:p>
          <a:p>
            <a:pPr>
              <a:lnSpc>
                <a:spcPct val="150000"/>
              </a:lnSpc>
            </a:pPr>
            <a:endParaRPr lang="en-US" altLang="zh-CN" sz="1200" b="0" i="0" u="none" strike="noStrike" kern="1200" dirty="0" smtClean="0">
              <a:solidFill>
                <a:schemeClr val="tx1"/>
              </a:solidFill>
              <a:effectLst/>
              <a:latin typeface="+mn-lt"/>
              <a:ea typeface="+mn-ea"/>
              <a:cs typeface="+mn-cs"/>
            </a:endParaRPr>
          </a:p>
          <a:p>
            <a:pPr>
              <a:lnSpc>
                <a:spcPct val="150000"/>
              </a:lnSpc>
            </a:pPr>
            <a:r>
              <a:rPr lang="zh-CN" altLang="en-US" sz="1200" b="0" i="0" u="none" strike="noStrike" kern="1200" dirty="0" smtClean="0">
                <a:solidFill>
                  <a:schemeClr val="tx1"/>
                </a:solidFill>
                <a:effectLst/>
                <a:latin typeface="+mn-lt"/>
                <a:ea typeface="+mn-ea"/>
                <a:cs typeface="+mn-cs"/>
              </a:rPr>
              <a:t>并且由于是分布式系统，一旦在上线运营后出现问题，得不到一个可以修复的机会，一次漏洞就可能带给整个链致命的打击。</a:t>
            </a:r>
            <a:endParaRPr lang="en-US" altLang="zh-CN" sz="1200" b="0" i="0" u="none" strike="noStrike" kern="1200" dirty="0" smtClean="0">
              <a:solidFill>
                <a:schemeClr val="tx1"/>
              </a:solidFill>
              <a:effectLst/>
              <a:latin typeface="+mn-lt"/>
              <a:ea typeface="+mn-ea"/>
              <a:cs typeface="+mn-cs"/>
            </a:endParaRPr>
          </a:p>
          <a:p>
            <a:endParaRPr lang="en-US" altLang="zh-CN" sz="1200" b="0" i="0" u="none" strike="noStrike" kern="1200" dirty="0" smtClean="0">
              <a:solidFill>
                <a:schemeClr val="tx1"/>
              </a:solidFill>
              <a:effectLst/>
              <a:latin typeface="+mn-lt"/>
              <a:ea typeface="+mn-ea"/>
              <a:cs typeface="+mn-cs"/>
            </a:endParaRPr>
          </a:p>
          <a:p>
            <a:r>
              <a:rPr lang="zh-CN" altLang="en-US" sz="1200" b="0" i="0" u="none" strike="noStrike" kern="1200" dirty="0" smtClean="0">
                <a:solidFill>
                  <a:schemeClr val="tx1"/>
                </a:solidFill>
                <a:effectLst/>
                <a:latin typeface="+mn-lt"/>
                <a:ea typeface="+mn-ea"/>
                <a:cs typeface="+mn-cs"/>
              </a:rPr>
              <a:t>最后，希望未来有更多的研究人员投入到区块链基础理论相关的研究上，特别是跟安全相结合的理论，因为当前这个领域确实是空白，比如智能合约部署的标准化防护、形式化验证合约交易行为是否存在风险等等</a:t>
            </a:r>
            <a:endParaRPr lang="en-US" altLang="zh-CN" sz="1200" b="0" i="0" u="none" strike="noStrike" kern="1200" dirty="0" smtClean="0">
              <a:solidFill>
                <a:schemeClr val="tx1"/>
              </a:solidFill>
              <a:effectLst/>
              <a:latin typeface="+mn-lt"/>
              <a:ea typeface="+mn-ea"/>
              <a:cs typeface="+mn-cs"/>
            </a:endParaRPr>
          </a:p>
          <a:p>
            <a:endParaRPr lang="en-US" altLang="zh-CN" sz="1200" b="0" i="0" u="none" strike="noStrike" kern="1200" dirty="0" smtClean="0">
              <a:solidFill>
                <a:schemeClr val="tx1"/>
              </a:solidFill>
              <a:effectLst/>
              <a:latin typeface="+mn-lt"/>
              <a:ea typeface="+mn-ea"/>
              <a:cs typeface="+mn-cs"/>
            </a:endParaRPr>
          </a:p>
          <a:p>
            <a:endParaRPr lang="zh-CN" alt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主要分为</a:t>
            </a:r>
            <a:r>
              <a:rPr kumimoji="1" lang="en-US" altLang="zh-CN" dirty="0" smtClean="0"/>
              <a:t>5</a:t>
            </a:r>
            <a:r>
              <a:rPr kumimoji="1" lang="zh-CN" altLang="en-US" dirty="0" smtClean="0"/>
              <a:t>个部分：</a:t>
            </a:r>
            <a:endParaRPr kumimoji="1" lang="zh-CN" altLang="en-US" dirty="0"/>
          </a:p>
        </p:txBody>
      </p:sp>
      <p:sp>
        <p:nvSpPr>
          <p:cNvPr id="4" name="幻灯片编号占位符 3"/>
          <p:cNvSpPr>
            <a:spLocks noGrp="1"/>
          </p:cNvSpPr>
          <p:nvPr>
            <p:ph type="sldNum" sz="quarter" idx="10"/>
          </p:nvPr>
        </p:nvSpPr>
        <p:spPr/>
        <p:txBody>
          <a:bodyPr/>
          <a:lstStyle/>
          <a:p>
            <a:fld id="{188AEE67-04AF-47F7-8003-96AA1CC5E23E}" type="slidenum">
              <a:rPr lang="zh-CN" altLang="en-US" smtClean="0"/>
              <a:t>3</a:t>
            </a:fld>
            <a:endParaRPr lang="zh-CN" altLang="en-US"/>
          </a:p>
        </p:txBody>
      </p:sp>
    </p:spTree>
    <p:extLst>
      <p:ext uri="{BB962C8B-B14F-4D97-AF65-F5344CB8AC3E}">
        <p14:creationId xmlns:p14="http://schemas.microsoft.com/office/powerpoint/2010/main" val="2154402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b="1" dirty="0" smtClean="0">
                <a:effectLst/>
                <a:sym typeface="+mn-ea"/>
              </a:rPr>
              <a:t>区块链：</a:t>
            </a:r>
            <a:r>
              <a:rPr lang="zh-CN" altLang="en-US" b="0" dirty="0" smtClean="0">
                <a:effectLst/>
                <a:sym typeface="+mn-ea"/>
              </a:rPr>
              <a:t>也</a:t>
            </a:r>
            <a:r>
              <a:rPr lang="zh-CN" altLang="en-US" dirty="0" smtClean="0">
                <a:effectLst/>
                <a:sym typeface="+mn-ea"/>
              </a:rPr>
              <a:t>可以被认为是一个分布式的数据库，每段时间内的交易信息被打包成一个区块，按照时间顺序先后串联即可成为区块链，区块内部信息的变化代表区块整体状态的不断转移，比特币为例，打包进区块的交易信息代表了比特币电子货币令牌的转移</a:t>
            </a:r>
            <a:endParaRPr lang="en-US" altLang="zh-CN" b="0" kern="1200" dirty="0" smtClean="0">
              <a:solidFill>
                <a:schemeClr val="tx1"/>
              </a:solidFill>
              <a:effectLst/>
              <a:latin typeface="+mn-lt"/>
              <a:ea typeface="+mn-ea"/>
              <a:cs typeface="+mn-cs"/>
            </a:endParaRPr>
          </a:p>
          <a:p>
            <a:endParaRPr lang="zh-CN" alt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比特币</a:t>
            </a:r>
            <a:r>
              <a:rPr kumimoji="1" lang="zh-CN" altLang="en-US" dirty="0" smtClean="0"/>
              <a:t>网络全节点</a:t>
            </a:r>
            <a:r>
              <a:rPr kumimoji="1" lang="zh-CN" altLang="en-US" dirty="0"/>
              <a:t>， 具有所有四个功能： 钱包</a:t>
            </a:r>
            <a:r>
              <a:rPr kumimoji="1" lang="en-US" altLang="zh-CN" dirty="0"/>
              <a:t>-W</a:t>
            </a:r>
            <a:r>
              <a:rPr kumimoji="1" lang="zh-CN" altLang="en-US" dirty="0"/>
              <a:t>， 矿工</a:t>
            </a:r>
            <a:r>
              <a:rPr kumimoji="1" lang="en-US" altLang="zh-CN" dirty="0"/>
              <a:t>-M</a:t>
            </a:r>
            <a:r>
              <a:rPr kumimoji="1" lang="zh-CN" altLang="en-US" dirty="0"/>
              <a:t>， 完整的区块链数据库</a:t>
            </a:r>
            <a:r>
              <a:rPr kumimoji="1" lang="en-US" altLang="zh-CN" dirty="0"/>
              <a:t>-</a:t>
            </a:r>
            <a:r>
              <a:rPr kumimoji="1" lang="en-US" altLang="zh-CN" dirty="0" smtClean="0"/>
              <a:t>B</a:t>
            </a:r>
            <a:r>
              <a:rPr kumimoji="1" lang="zh-CN" altLang="en-US" dirty="0" smtClean="0"/>
              <a:t>、网络</a:t>
            </a:r>
            <a:r>
              <a:rPr kumimoji="1" lang="zh-CN" altLang="en-US" dirty="0"/>
              <a:t>路由</a:t>
            </a:r>
            <a:r>
              <a:rPr kumimoji="1" lang="en-US" altLang="zh-CN" dirty="0"/>
              <a:t>-N</a:t>
            </a:r>
            <a:r>
              <a:rPr kumimoji="1" lang="zh-CN" altLang="en-US" dirty="0"/>
              <a:t>。每个节点都参与全网络的路由功能， 同时也可能包含其他功能。 每个节点都参与验证并传播交易及区块信息， 发现并维持与对等节点的连接</a:t>
            </a:r>
            <a:r>
              <a:rPr kumimoji="1" lang="zh-CN" altLang="en-US" dirty="0" smtClean="0"/>
              <a:t>。</a:t>
            </a:r>
            <a:endParaRPr kumimoji="1" lang="zh-CN" altLang="en-US" dirty="0"/>
          </a:p>
          <a:p>
            <a:r>
              <a:rPr kumimoji="1" lang="zh-CN" altLang="en-US" dirty="0"/>
              <a:t>运行比特币 P2P 协议的比特币主网络由大约 5000-8000 个运行着不同版本比特币核心客户端（Bitcoin Core） 的监听节 点、 以及几百个运行着各类比特币 P2P 协议的应用（例如 Bitcoin Classic, Bitcoin Unlimited, BitcoinJ, Libbitcoin, btcd, and bcoin等） 的节点组成</a:t>
            </a:r>
          </a:p>
          <a:p>
            <a:endParaRPr kumimoji="1" lang="zh-CN" altLang="en-US" dirty="0"/>
          </a:p>
          <a:p>
            <a:r>
              <a:rPr kumimoji="1" lang="zh-CN" altLang="en-US" dirty="0">
                <a:sym typeface="+mn-ea"/>
              </a:rPr>
              <a:t>除了比特币 P2P协议之外， 比特币网络中也包含其他协议。 例如 Stratum 协议就被应用于挖矿、以及轻量级或移动端比特币钱包之中。 </a:t>
            </a:r>
            <a:endParaRPr kumimoji="1" lang="zh-CN" altLang="en-US" dirty="0"/>
          </a:p>
          <a:p>
            <a:endParaRPr kumimoji="1" lang="zh-CN" altLang="en-US" dirty="0"/>
          </a:p>
          <a:p>
            <a:r>
              <a:rPr kumimoji="1" lang="zh-CN" altLang="en-US" dirty="0"/>
              <a:t>网络中的边缘路由器（edge routers） ， 通过它们可以搭建其他服务， 例如交易所、 钱包、 区块浏览器、 商家支付处理（merchantpayment processing） 等</a:t>
            </a:r>
          </a:p>
          <a:p>
            <a:endParaRPr kumimoji="1" lang="zh-CN" altLang="en-US" dirty="0"/>
          </a:p>
          <a:p>
            <a:r>
              <a:rPr kumimoji="1" lang="zh-CN" altLang="en-US" dirty="0"/>
              <a:t>简易支付验证 （Simplified Payment Verification (SPV) ） 节点，SPV 节点只需下载区块头， 而不用下载包含在每个区块中的交易</a:t>
            </a:r>
            <a:r>
              <a:rPr kumimoji="1" lang="zh-CN" altLang="en-US" dirty="0" smtClean="0"/>
              <a:t>信息，大小</a:t>
            </a:r>
            <a:r>
              <a:rPr kumimoji="1" lang="zh-CN" altLang="en-US" dirty="0"/>
              <a:t>只有完整区块链的 1/1000。 SPV 节点不能构建</a:t>
            </a:r>
            <a:r>
              <a:rPr kumimoji="1" lang="zh-CN" altLang="en-US" dirty="0" smtClean="0"/>
              <a:t>所有</a:t>
            </a:r>
            <a:r>
              <a:rPr kumimoji="1" lang="zh-CN" altLang="en-US" dirty="0"/>
              <a:t>可用于消费的 UTXO 的全貌， </a:t>
            </a:r>
            <a:r>
              <a:rPr kumimoji="1" lang="zh-CN" altLang="en-US" dirty="0" smtClean="0"/>
              <a:t>只验证与当前账户对应的公钥地址相关的交易，这个</a:t>
            </a:r>
            <a:r>
              <a:rPr kumimoji="1" lang="zh-CN" altLang="en-US" dirty="0"/>
              <a:t>方法需依赖对等节点“按需</a:t>
            </a:r>
            <a:r>
              <a:rPr kumimoji="1" lang="zh-CN" altLang="en-US" dirty="0" smtClean="0"/>
              <a:t>”（通过</a:t>
            </a:r>
            <a:r>
              <a:rPr kumimoji="1" lang="en-US" altLang="zh-CN" dirty="0" smtClean="0"/>
              <a:t>bloom</a:t>
            </a:r>
            <a:r>
              <a:rPr kumimoji="1" lang="zh-CN" altLang="en-US" dirty="0" smtClean="0"/>
              <a:t>过滤器）提供</a:t>
            </a:r>
            <a:r>
              <a:rPr kumimoji="1" lang="zh-CN" altLang="en-US" dirty="0"/>
              <a:t>区块链相关部分的局部视图。</a:t>
            </a:r>
          </a:p>
        </p:txBody>
      </p:sp>
      <p:sp>
        <p:nvSpPr>
          <p:cNvPr id="4" name="幻灯片编号占位符 3"/>
          <p:cNvSpPr>
            <a:spLocks noGrp="1"/>
          </p:cNvSpPr>
          <p:nvPr>
            <p:ph type="sldNum" sz="quarter" idx="10"/>
          </p:nvPr>
        </p:nvSpPr>
        <p:spPr/>
        <p:txBody>
          <a:bodyPr/>
          <a:lstStyle/>
          <a:p>
            <a:fld id="{188AEE67-04AF-47F7-8003-96AA1CC5E23E}" type="slidenum">
              <a:rPr lang="zh-CN" altLang="en-US" smtClean="0"/>
              <a:t>6</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sz="1200" b="0" i="0" u="none" strike="noStrike" kern="1200" dirty="0" smtClean="0">
                <a:solidFill>
                  <a:schemeClr val="tx1"/>
                </a:solidFill>
                <a:effectLst/>
                <a:latin typeface="+mn-lt"/>
                <a:ea typeface="+mn-ea"/>
                <a:cs typeface="+mn-cs"/>
              </a:rPr>
              <a:t>区块链技术中的密码学、共识机制等技术，确实在一定程度实现了安全性。不可篡改、不可逆等特性，</a:t>
            </a:r>
            <a:endParaRPr lang="en-US" altLang="zh-CN" sz="1200" b="0" i="0" u="none" strike="noStrike" kern="1200" dirty="0" smtClean="0">
              <a:solidFill>
                <a:schemeClr val="tx1"/>
              </a:solidFill>
              <a:effectLst/>
              <a:latin typeface="+mn-lt"/>
              <a:ea typeface="+mn-ea"/>
              <a:cs typeface="+mn-cs"/>
            </a:endParaRPr>
          </a:p>
          <a:p>
            <a:endParaRPr lang="en-US" altLang="zh-CN" sz="1200" b="0" i="0" u="none" strike="noStrike" kern="1200" dirty="0" smtClean="0">
              <a:solidFill>
                <a:schemeClr val="tx1"/>
              </a:solidFill>
              <a:effectLst/>
              <a:latin typeface="+mn-lt"/>
              <a:ea typeface="+mn-ea"/>
              <a:cs typeface="+mn-cs"/>
            </a:endParaRPr>
          </a:p>
          <a:p>
            <a:r>
              <a:rPr lang="zh-CN" altLang="en-US" sz="1200" b="0" i="0" u="none" strike="noStrike" kern="1200" dirty="0" smtClean="0">
                <a:solidFill>
                  <a:schemeClr val="tx1"/>
                </a:solidFill>
                <a:effectLst/>
                <a:latin typeface="+mn-lt"/>
                <a:ea typeface="+mn-ea"/>
                <a:cs typeface="+mn-cs"/>
              </a:rPr>
              <a:t>比特币、以太坊主网基本上稳定运行，表明区块链技术在设计层面经受住了考验。</a:t>
            </a:r>
            <a:endParaRPr lang="en-US" altLang="zh-CN" sz="1200" b="0" i="0" u="none" strike="noStrike" kern="1200" dirty="0" smtClean="0">
              <a:solidFill>
                <a:schemeClr val="tx1"/>
              </a:solidFill>
              <a:effectLst/>
              <a:latin typeface="+mn-lt"/>
              <a:ea typeface="+mn-ea"/>
              <a:cs typeface="+mn-cs"/>
            </a:endParaRPr>
          </a:p>
          <a:p>
            <a:endParaRPr lang="en-US" altLang="zh-CN" sz="1200" b="0" i="0" u="none" strike="noStrike" kern="1200" dirty="0" smtClean="0">
              <a:solidFill>
                <a:schemeClr val="tx1"/>
              </a:solidFill>
              <a:effectLst/>
              <a:latin typeface="+mn-lt"/>
              <a:ea typeface="+mn-ea"/>
              <a:cs typeface="+mn-cs"/>
            </a:endParaRPr>
          </a:p>
          <a:p>
            <a:r>
              <a:rPr lang="zh-CN" altLang="en-US" sz="1200" b="0" i="0" u="none" strike="noStrike" kern="1200" dirty="0" smtClean="0">
                <a:solidFill>
                  <a:schemeClr val="tx1"/>
                </a:solidFill>
                <a:effectLst/>
                <a:latin typeface="+mn-lt"/>
                <a:ea typeface="+mn-ea"/>
                <a:cs typeface="+mn-cs"/>
              </a:rPr>
              <a:t>近期发生的区块链安全问题除了智能合约等设计本身的问题以外，很多是集中于区块链生态落地的系统，而这些系统所采用的还是传统的信息技术。像问题频出的交易所，其自身并没有搭区块链，只是作为中介，帮助用户来交易在区块链上的数字货币。而交易所是中心化的，所采用的技术也还是传统的信息技术，对于交易所的攻击很多也都是传统的攻击手段，发生的问题也还属于传统安全问题的范畴。</a:t>
            </a:r>
          </a:p>
          <a:p>
            <a:pPr marL="0" marR="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安全厂商统计数据</a:t>
            </a:r>
            <a:endParaRPr kumimoji="1" lang="zh-CN" altLang="en-US" dirty="0"/>
          </a:p>
        </p:txBody>
      </p:sp>
      <p:sp>
        <p:nvSpPr>
          <p:cNvPr id="4" name="幻灯片编号占位符 3"/>
          <p:cNvSpPr>
            <a:spLocks noGrp="1"/>
          </p:cNvSpPr>
          <p:nvPr>
            <p:ph type="sldNum" sz="quarter" idx="10"/>
          </p:nvPr>
        </p:nvSpPr>
        <p:spPr/>
        <p:txBody>
          <a:bodyPr/>
          <a:lstStyle/>
          <a:p>
            <a:fld id="{188AEE67-04AF-47F7-8003-96AA1CC5E23E}" type="slidenum">
              <a:rPr lang="zh-CN" altLang="en-US" smtClean="0"/>
              <a:t>8</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安全厂商统计数据</a:t>
            </a:r>
            <a:endParaRPr kumimoji="1" lang="en-US" altLang="zh-CN" dirty="0" smtClean="0"/>
          </a:p>
          <a:p>
            <a:endParaRPr kumimoji="1" lang="en-US" altLang="zh-CN" dirty="0" smtClean="0"/>
          </a:p>
          <a:p>
            <a:r>
              <a:rPr lang="zh-CN" altLang="en-US" sz="1200" b="0" i="0" u="none" strike="noStrike" kern="1200" dirty="0" smtClean="0">
                <a:solidFill>
                  <a:schemeClr val="tx1"/>
                </a:solidFill>
                <a:effectLst/>
                <a:latin typeface="+mn-lt"/>
                <a:ea typeface="+mn-ea"/>
                <a:cs typeface="+mn-cs"/>
              </a:rPr>
              <a:t>区块链自身机制的问题方面：目前发生最多的安全事件就是智能合约。主要的问题有两个，一方面以太坊的智能合约在最初设计的时候没有引入比较好的安全机制，导致合约开发者难以很好地驾驭合约语言，写出了一系列问题。</a:t>
            </a:r>
          </a:p>
          <a:p>
            <a:r>
              <a:rPr lang="zh-CN" altLang="en-US" sz="1200" b="0" i="0" u="none" strike="noStrike" kern="1200" dirty="0" smtClean="0">
                <a:solidFill>
                  <a:schemeClr val="tx1"/>
                </a:solidFill>
                <a:effectLst/>
                <a:latin typeface="+mn-lt"/>
                <a:ea typeface="+mn-ea"/>
                <a:cs typeface="+mn-cs"/>
              </a:rPr>
              <a:t/>
            </a:r>
            <a:br>
              <a:rPr lang="zh-CN" altLang="en-US" sz="1200" b="0" i="0" u="none" strike="noStrike" kern="1200" dirty="0" smtClean="0">
                <a:solidFill>
                  <a:schemeClr val="tx1"/>
                </a:solidFill>
                <a:effectLst/>
                <a:latin typeface="+mn-lt"/>
                <a:ea typeface="+mn-ea"/>
                <a:cs typeface="+mn-cs"/>
              </a:rPr>
            </a:br>
            <a:endParaRPr lang="zh-CN" altLang="en-US" sz="1200" b="0" i="0" u="none" strike="noStrike" kern="1200" dirty="0" smtClean="0">
              <a:solidFill>
                <a:schemeClr val="tx1"/>
              </a:solidFill>
              <a:effectLst/>
              <a:latin typeface="+mn-lt"/>
              <a:ea typeface="+mn-ea"/>
              <a:cs typeface="+mn-cs"/>
            </a:endParaRPr>
          </a:p>
          <a:p>
            <a:r>
              <a:rPr lang="zh-CN" altLang="en-US" sz="1200" b="0" i="0" u="none" strike="noStrike" kern="1200" dirty="0" smtClean="0">
                <a:solidFill>
                  <a:schemeClr val="tx1"/>
                </a:solidFill>
                <a:effectLst/>
                <a:latin typeface="+mn-lt"/>
                <a:ea typeface="+mn-ea"/>
                <a:cs typeface="+mn-cs"/>
              </a:rPr>
              <a:t>其次，智能合约都是运行在分布式系统之上，部署之后如果出了问题难以修复，可能直接导致合约的消失。</a:t>
            </a:r>
          </a:p>
          <a:p>
            <a:endParaRPr kumimoji="1" lang="zh-CN" altLang="en-US" dirty="0"/>
          </a:p>
        </p:txBody>
      </p:sp>
      <p:sp>
        <p:nvSpPr>
          <p:cNvPr id="4" name="幻灯片编号占位符 3"/>
          <p:cNvSpPr>
            <a:spLocks noGrp="1"/>
          </p:cNvSpPr>
          <p:nvPr>
            <p:ph type="sldNum" sz="quarter" idx="10"/>
          </p:nvPr>
        </p:nvSpPr>
        <p:spPr/>
        <p:txBody>
          <a:bodyPr/>
          <a:lstStyle/>
          <a:p>
            <a:fld id="{188AEE67-04AF-47F7-8003-96AA1CC5E23E}" type="slidenum">
              <a:rPr lang="zh-CN" altLang="en-US" smtClean="0"/>
              <a:t>9</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r>
              <a:rPr lang="zh-CN" altLang="en-US" b="1" dirty="0" smtClean="0">
                <a:effectLst/>
                <a:sym typeface="+mn-ea"/>
              </a:rPr>
              <a:t>智能合约：</a:t>
            </a:r>
            <a:r>
              <a:rPr lang="zh-CN" altLang="en-US" dirty="0" smtClean="0">
                <a:effectLst/>
                <a:sym typeface="+mn-ea"/>
              </a:rPr>
              <a:t>智能合约即运行在区块链上的程序，</a:t>
            </a:r>
            <a:r>
              <a:rPr lang="zh-CN" altLang="zh-CN" dirty="0" smtClean="0">
                <a:effectLst/>
                <a:sym typeface="+mn-ea"/>
              </a:rPr>
              <a:t>智能合约一旦</a:t>
            </a:r>
            <a:r>
              <a:rPr lang="zh-CN" altLang="en-US" dirty="0" smtClean="0">
                <a:effectLst/>
                <a:sym typeface="+mn-ea"/>
              </a:rPr>
              <a:t>被提交</a:t>
            </a:r>
            <a:r>
              <a:rPr lang="zh-CN" altLang="zh-CN" dirty="0" smtClean="0">
                <a:effectLst/>
                <a:sym typeface="+mn-ea"/>
              </a:rPr>
              <a:t>，无需中介参与，自动执行，</a:t>
            </a:r>
            <a:r>
              <a:rPr lang="zh-CN" altLang="en-US" dirty="0" smtClean="0">
                <a:effectLst/>
                <a:sym typeface="+mn-ea"/>
              </a:rPr>
              <a:t>即使受到非法攻击，合约的运行结果也无法被修改或停止。智能合约出现的主要目的是扩展比特币除了电子货币交易以外的功能，包括处理复杂的交易行为，比如众筹、贷款、担保、对赌协议等等。</a:t>
            </a:r>
            <a:endParaRPr lang="en-US" altLang="zh-CN" kern="1200" dirty="0" smtClean="0">
              <a:solidFill>
                <a:schemeClr val="tx1"/>
              </a:solidFill>
              <a:effectLst/>
              <a:latin typeface="+mn-lt"/>
              <a:ea typeface="+mn-ea"/>
              <a:cs typeface="+mn-cs"/>
            </a:endParaRPr>
          </a:p>
          <a:p>
            <a:r>
              <a:rPr lang="zh-CN" altLang="zh-CN" b="1" dirty="0" smtClean="0">
                <a:effectLst/>
                <a:sym typeface="+mn-ea"/>
              </a:rPr>
              <a:t>以太坊</a:t>
            </a:r>
            <a:r>
              <a:rPr lang="zh-CN" altLang="en-US" b="1" dirty="0" smtClean="0">
                <a:effectLst/>
                <a:sym typeface="+mn-ea"/>
              </a:rPr>
              <a:t>：</a:t>
            </a:r>
            <a:r>
              <a:rPr lang="zh-CN" altLang="en-US" dirty="0" smtClean="0">
                <a:effectLst/>
                <a:sym typeface="+mn-ea"/>
              </a:rPr>
              <a:t>早在比特币时期，就有合约雏形，但是开发难度很大。直到以太坊实现了</a:t>
            </a:r>
            <a:r>
              <a:rPr lang="en-US" altLang="zh-CN" dirty="0" smtClean="0">
                <a:effectLst/>
                <a:sym typeface="+mn-ea"/>
              </a:rPr>
              <a:t>EVM</a:t>
            </a:r>
            <a:r>
              <a:rPr lang="zh-CN" altLang="en-US" dirty="0" smtClean="0">
                <a:effectLst/>
                <a:sym typeface="+mn-ea"/>
              </a:rPr>
              <a:t>虚拟机并提供了丰富的开发接口，智能合约才真正走向了实用。以太坊被认为是区块链</a:t>
            </a:r>
            <a:r>
              <a:rPr lang="en-US" altLang="zh-CN" dirty="0" smtClean="0">
                <a:effectLst/>
                <a:sym typeface="+mn-ea"/>
              </a:rPr>
              <a:t>2.0</a:t>
            </a:r>
            <a:r>
              <a:rPr lang="zh-CN" altLang="en-US" dirty="0" smtClean="0">
                <a:effectLst/>
                <a:sym typeface="+mn-ea"/>
              </a:rPr>
              <a:t>时代的开端。目前有上百万份合约运行在以太坊上，绝大部分智能合约由合约高级开发语言</a:t>
            </a:r>
            <a:r>
              <a:rPr lang="en-US" altLang="zh-CN" dirty="0" smtClean="0">
                <a:effectLst/>
                <a:sym typeface="+mn-ea"/>
              </a:rPr>
              <a:t>solidity</a:t>
            </a:r>
            <a:r>
              <a:rPr lang="zh-CN" altLang="en-US" dirty="0" smtClean="0">
                <a:effectLst/>
                <a:sym typeface="+mn-ea"/>
              </a:rPr>
              <a:t>实现。</a:t>
            </a:r>
            <a:endParaRPr lang="en-US" altLang="zh-CN" dirty="0" smtClean="0">
              <a:effectLst/>
              <a:sym typeface="+mn-ea"/>
            </a:endParaRPr>
          </a:p>
          <a:p>
            <a:endParaRPr lang="en-US" altLang="zh-CN" sz="1200" b="0" i="0" u="none" strike="noStrike" kern="1200" dirty="0" smtClean="0">
              <a:solidFill>
                <a:schemeClr val="tx1"/>
              </a:solidFill>
              <a:effectLst/>
              <a:latin typeface="+mn-lt"/>
              <a:ea typeface="+mn-ea"/>
              <a:cs typeface="+mn-cs"/>
            </a:endParaRPr>
          </a:p>
          <a:p>
            <a:r>
              <a:rPr lang="zh-CN" altLang="en-US" sz="1200" b="0" i="0" u="none" strike="noStrike" kern="1200" dirty="0" smtClean="0">
                <a:solidFill>
                  <a:schemeClr val="tx1"/>
                </a:solidFill>
                <a:effectLst/>
                <a:latin typeface="+mn-lt"/>
                <a:ea typeface="+mn-ea"/>
                <a:cs typeface="+mn-cs"/>
              </a:rPr>
              <a:t>我们能看到，智能合约能够向任何人提供处理复杂逻辑的服务，而且它的运行不需要任何人的管理，这样有个最大的好处就是它</a:t>
            </a:r>
            <a:r>
              <a:rPr lang="zh-CN" altLang="en-US" sz="1200" b="1" i="0" u="none" strike="noStrike" kern="1200" dirty="0" smtClean="0">
                <a:solidFill>
                  <a:schemeClr val="tx1"/>
                </a:solidFill>
                <a:effectLst/>
                <a:latin typeface="+mn-lt"/>
                <a:ea typeface="+mn-ea"/>
                <a:cs typeface="+mn-cs"/>
              </a:rPr>
              <a:t>解决了信任问题</a:t>
            </a:r>
            <a:r>
              <a:rPr lang="zh-CN" altLang="en-US" sz="1200" b="0" i="0" u="none" strike="noStrike" kern="1200" dirty="0" smtClean="0">
                <a:solidFill>
                  <a:schemeClr val="tx1"/>
                </a:solidFill>
                <a:effectLst/>
                <a:latin typeface="+mn-lt"/>
                <a:ea typeface="+mn-ea"/>
                <a:cs typeface="+mn-cs"/>
              </a:rPr>
              <a:t>。具体地说，这种去中心化的管理意味着合约一旦发布就不能被修改，即使合约的拥有者也没有权利修改代码和变量。</a:t>
            </a:r>
            <a:endParaRPr lang="en-US" altLang="zh-CN" sz="1200" b="0" i="0" u="none" strike="noStrike" kern="1200" dirty="0" smtClean="0">
              <a:solidFill>
                <a:schemeClr val="tx1"/>
              </a:solidFill>
              <a:effectLst/>
              <a:latin typeface="+mn-lt"/>
              <a:ea typeface="+mn-ea"/>
              <a:cs typeface="+mn-cs"/>
            </a:endParaRPr>
          </a:p>
          <a:p>
            <a:endParaRPr lang="en-US" altLang="zh-CN" sz="1200" b="0" i="0" u="none" strike="noStrike" kern="1200" dirty="0" smtClean="0">
              <a:solidFill>
                <a:schemeClr val="tx1"/>
              </a:solidFill>
              <a:effectLst/>
              <a:latin typeface="+mn-lt"/>
              <a:ea typeface="+mn-ea"/>
              <a:cs typeface="+mn-cs"/>
            </a:endParaRPr>
          </a:p>
          <a:p>
            <a:r>
              <a:rPr lang="zh-CN" altLang="en-US" sz="1200" b="0" i="0" u="none" strike="noStrike" kern="1200" dirty="0" smtClean="0">
                <a:solidFill>
                  <a:schemeClr val="tx1"/>
                </a:solidFill>
                <a:effectLst/>
                <a:latin typeface="+mn-lt"/>
                <a:ea typeface="+mn-ea"/>
                <a:cs typeface="+mn-cs"/>
              </a:rPr>
              <a:t>账户在以太坊中扮演核心角色，以太坊包含两种类型的账户：外部账户（</a:t>
            </a:r>
            <a:r>
              <a:rPr lang="en-US" altLang="zh-CN" sz="1200" b="0" i="0" u="none" strike="noStrike" kern="1200" dirty="0" smtClean="0">
                <a:solidFill>
                  <a:schemeClr val="tx1"/>
                </a:solidFill>
                <a:effectLst/>
                <a:latin typeface="+mn-lt"/>
                <a:ea typeface="+mn-ea"/>
                <a:cs typeface="+mn-cs"/>
              </a:rPr>
              <a:t>EOAs</a:t>
            </a:r>
            <a:r>
              <a:rPr lang="zh-CN" altLang="en-US" sz="1200" b="0" i="0" u="none" strike="noStrike" kern="1200" dirty="0" smtClean="0">
                <a:solidFill>
                  <a:schemeClr val="tx1"/>
                </a:solidFill>
                <a:effectLst/>
                <a:latin typeface="+mn-lt"/>
                <a:ea typeface="+mn-ea"/>
                <a:cs typeface="+mn-cs"/>
              </a:rPr>
              <a:t>）和合约账户。外部账户（包含公私钥）发起交易，调用合约账户（包含代码）；合约账户之前通过消息传递。将外部账户和合约账户都归类于</a:t>
            </a:r>
            <a:r>
              <a:rPr lang="zh-CN" altLang="en-US" sz="1200" b="0" i="0" u="none" strike="noStrike" kern="1200" dirty="0" smtClean="0">
                <a:solidFill>
                  <a:schemeClr val="tx1"/>
                </a:solidFill>
                <a:effectLst/>
                <a:latin typeface="+mn-lt"/>
                <a:ea typeface="+mn-ea"/>
                <a:cs typeface="+mn-cs"/>
              </a:rPr>
              <a:t>通常的账户</a:t>
            </a:r>
            <a:r>
              <a:rPr lang="zh-CN" altLang="en-US" sz="1200" b="0" i="0" u="none" strike="noStrike" kern="1200" dirty="0" smtClean="0">
                <a:solidFill>
                  <a:schemeClr val="tx1"/>
                </a:solidFill>
                <a:effectLst/>
                <a:latin typeface="+mn-lt"/>
                <a:ea typeface="+mn-ea"/>
                <a:cs typeface="+mn-cs"/>
              </a:rPr>
              <a:t>概念是合理的，因为他们都属于状态对象。这些实体都包含一个状态</a:t>
            </a:r>
            <a:r>
              <a:rPr lang="zh-CN" altLang="en-US" sz="1200" b="0" i="0" u="none" strike="noStrike" kern="1200" smtClean="0">
                <a:solidFill>
                  <a:schemeClr val="tx1"/>
                </a:solidFill>
                <a:effectLst/>
                <a:latin typeface="+mn-lt"/>
                <a:ea typeface="+mn-ea"/>
                <a:cs typeface="+mn-cs"/>
              </a:rPr>
              <a:t>：</a:t>
            </a:r>
            <a:r>
              <a:rPr lang="zh-CN" altLang="en-US" sz="1200" b="0" i="0" u="none" strike="noStrike" kern="1200" smtClean="0">
                <a:solidFill>
                  <a:schemeClr val="tx1"/>
                </a:solidFill>
                <a:effectLst/>
                <a:latin typeface="+mn-lt"/>
                <a:ea typeface="+mn-ea"/>
                <a:cs typeface="+mn-cs"/>
              </a:rPr>
              <a:t>外部账户包含</a:t>
            </a:r>
            <a:r>
              <a:rPr lang="zh-CN" altLang="en-US" sz="1200" b="0" i="0" u="none" strike="noStrike" kern="1200" dirty="0" smtClean="0">
                <a:solidFill>
                  <a:schemeClr val="tx1"/>
                </a:solidFill>
                <a:effectLst/>
                <a:latin typeface="+mn-lt"/>
                <a:ea typeface="+mn-ea"/>
                <a:cs typeface="+mn-cs"/>
              </a:rPr>
              <a:t>余额状态，合约账户包含余额和合约存储。所有账户的状态，都是通过以太坊网络的每一个块一起达成共识来更新的，账户通过交易和以太坊区块链进行交互对于用户来说是至关重要。</a:t>
            </a:r>
            <a:endParaRPr lang="en-US" altLang="zh-CN" sz="1200" b="0" i="0" u="none" strike="noStrike" kern="1200" dirty="0" smtClean="0">
              <a:solidFill>
                <a:schemeClr val="tx1"/>
              </a:solidFill>
              <a:effectLst/>
              <a:latin typeface="+mn-lt"/>
              <a:ea typeface="+mn-ea"/>
              <a:cs typeface="+mn-cs"/>
            </a:endParaRPr>
          </a:p>
        </p:txBody>
      </p:sp>
      <p:sp>
        <p:nvSpPr>
          <p:cNvPr id="4" name="幻灯片编号占位符 3"/>
          <p:cNvSpPr>
            <a:spLocks noGrp="1"/>
          </p:cNvSpPr>
          <p:nvPr>
            <p:ph type="sldNum" sz="quarter" idx="10"/>
          </p:nvPr>
        </p:nvSpPr>
        <p:spPr/>
        <p:txBody>
          <a:bodyPr/>
          <a:lstStyle/>
          <a:p>
            <a:fld id="{188AEE67-04AF-47F7-8003-96AA1CC5E23E}" type="slidenum">
              <a:rPr lang="zh-CN" altLang="en-US" smtClean="0"/>
              <a:t>11</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6.jpe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标题 1"/>
          <p:cNvSpPr>
            <a:spLocks noGrp="1"/>
          </p:cNvSpPr>
          <p:nvPr>
            <p:ph type="ctrTitle"/>
          </p:nvPr>
        </p:nvSpPr>
        <p:spPr>
          <a:xfrm>
            <a:off x="1143000" y="1589334"/>
            <a:ext cx="6858000" cy="1790700"/>
          </a:xfrm>
        </p:spPr>
        <p:txBody>
          <a:bodyPr anchor="ctr"/>
          <a:lstStyle>
            <a:lvl1pPr algn="ctr">
              <a:defRPr sz="4000" b="0"/>
            </a:lvl1pPr>
          </a:lstStyle>
          <a:p>
            <a:r>
              <a:rPr lang="zh-CN" altLang="en-US" dirty="0" smtClean="0"/>
              <a:t>单击此处编辑母版标题样式</a:t>
            </a:r>
            <a:endParaRPr lang="zh-CN" altLang="en-US" dirty="0"/>
          </a:p>
        </p:txBody>
      </p:sp>
      <p:sp>
        <p:nvSpPr>
          <p:cNvPr id="3" name="副标题 2"/>
          <p:cNvSpPr>
            <a:spLocks noGrp="1"/>
          </p:cNvSpPr>
          <p:nvPr>
            <p:ph type="subTitle" idx="1"/>
          </p:nvPr>
        </p:nvSpPr>
        <p:spPr>
          <a:xfrm>
            <a:off x="1143000" y="3449090"/>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dirty="0" smtClean="0"/>
              <a:t>单击此处编辑母版副标题样式</a:t>
            </a:r>
            <a:endParaRPr lang="zh-CN" altLang="en-US" dirty="0"/>
          </a:p>
        </p:txBody>
      </p:sp>
      <p:pic>
        <p:nvPicPr>
          <p:cNvPr id="9" name="图片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670888" y="436832"/>
            <a:ext cx="2977010" cy="515252"/>
          </a:xfrm>
          <a:prstGeom prst="rect">
            <a:avLst/>
          </a:prstGeom>
        </p:spPr>
      </p:pic>
      <p:pic>
        <p:nvPicPr>
          <p:cNvPr id="5" name="图片 4"/>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42760" y="468774"/>
            <a:ext cx="3122738" cy="455399"/>
          </a:xfrm>
          <a:prstGeom prst="rect">
            <a:avLst/>
          </a:prstGeom>
        </p:spPr>
      </p:pic>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3_标题和内容">
    <p:spTree>
      <p:nvGrpSpPr>
        <p:cNvPr id="1" name=""/>
        <p:cNvGrpSpPr/>
        <p:nvPr/>
      </p:nvGrpSpPr>
      <p:grpSpPr>
        <a:xfrm>
          <a:off x="0" y="0"/>
          <a:ext cx="0" cy="0"/>
          <a:chOff x="0" y="0"/>
          <a:chExt cx="0" cy="0"/>
        </a:xfrm>
      </p:grpSpPr>
      <p:sp>
        <p:nvSpPr>
          <p:cNvPr id="7" name="标题 1"/>
          <p:cNvSpPr>
            <a:spLocks noGrp="1"/>
          </p:cNvSpPr>
          <p:nvPr>
            <p:ph type="title"/>
          </p:nvPr>
        </p:nvSpPr>
        <p:spPr>
          <a:xfrm>
            <a:off x="28876" y="44131"/>
            <a:ext cx="7578684" cy="413886"/>
          </a:xfrm>
        </p:spPr>
        <p:txBody>
          <a:bodyPr>
            <a:normAutofit/>
          </a:bodyPr>
          <a:lstStyle>
            <a:lvl1pPr>
              <a:defRPr sz="2800"/>
            </a:lvl1pPr>
          </a:lstStyle>
          <a:p>
            <a:r>
              <a:rPr lang="zh-CN" altLang="en-US" dirty="0" smtClean="0"/>
              <a:t>单击此处编辑母版标题样式</a:t>
            </a:r>
            <a:endParaRPr lang="zh-CN" altLang="en-US" dirty="0"/>
          </a:p>
        </p:txBody>
      </p:sp>
      <p:sp>
        <p:nvSpPr>
          <p:cNvPr id="11" name="内容占位符 2"/>
          <p:cNvSpPr>
            <a:spLocks noGrp="1"/>
          </p:cNvSpPr>
          <p:nvPr>
            <p:ph idx="1"/>
          </p:nvPr>
        </p:nvSpPr>
        <p:spPr>
          <a:xfrm>
            <a:off x="125128" y="614007"/>
            <a:ext cx="8884118" cy="4427100"/>
          </a:xfrm>
        </p:spPr>
        <p:txBody>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pic>
        <p:nvPicPr>
          <p:cNvPr id="2" name="图片 1"/>
          <p:cNvPicPr/>
          <p:nvPr userDrawn="1"/>
        </p:nvPicPr>
        <p:blipFill>
          <a:blip r:embed="rId2">
            <a:extLst>
              <a:ext uri="{28A0092B-C50C-407E-A947-70E740481C1C}">
                <a14:useLocalDpi xmlns:a14="http://schemas.microsoft.com/office/drawing/2010/main" val="0"/>
              </a:ext>
            </a:extLst>
          </a:blip>
          <a:stretch>
            <a:fillRect/>
          </a:stretch>
        </p:blipFill>
        <p:spPr>
          <a:xfrm>
            <a:off x="0" y="510972"/>
            <a:ext cx="9144000" cy="25200"/>
          </a:xfrm>
          <a:prstGeom prst="rect">
            <a:avLst/>
          </a:prstGeom>
        </p:spPr>
      </p:pic>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dirty="0"/>
          </a:p>
        </p:txBody>
      </p:sp>
      <p:pic>
        <p:nvPicPr>
          <p:cNvPr id="8" name="图片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670192" y="60806"/>
            <a:ext cx="1388317" cy="386439"/>
          </a:xfrm>
          <a:prstGeom prst="rect">
            <a:avLst/>
          </a:prstGeom>
        </p:spPr>
      </p:pic>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5_标题和内容">
    <p:spTree>
      <p:nvGrpSpPr>
        <p:cNvPr id="1" name=""/>
        <p:cNvGrpSpPr/>
        <p:nvPr/>
      </p:nvGrpSpPr>
      <p:grpSpPr>
        <a:xfrm>
          <a:off x="0" y="0"/>
          <a:ext cx="0" cy="0"/>
          <a:chOff x="0" y="0"/>
          <a:chExt cx="0" cy="0"/>
        </a:xfrm>
      </p:grpSpPr>
      <p:sp>
        <p:nvSpPr>
          <p:cNvPr id="7" name="标题 1"/>
          <p:cNvSpPr>
            <a:spLocks noGrp="1"/>
          </p:cNvSpPr>
          <p:nvPr>
            <p:ph type="title"/>
          </p:nvPr>
        </p:nvSpPr>
        <p:spPr>
          <a:xfrm>
            <a:off x="28875" y="19251"/>
            <a:ext cx="9047748" cy="413886"/>
          </a:xfrm>
        </p:spPr>
        <p:txBody>
          <a:bodyPr>
            <a:normAutofit/>
          </a:bodyPr>
          <a:lstStyle>
            <a:lvl1pPr>
              <a:defRPr sz="2800"/>
            </a:lvl1pPr>
          </a:lstStyle>
          <a:p>
            <a:r>
              <a:rPr lang="zh-CN" altLang="en-US" dirty="0" smtClean="0"/>
              <a:t>单击此处编辑母版标题样式</a:t>
            </a:r>
            <a:endParaRPr lang="zh-CN" altLang="en-US" dirty="0"/>
          </a:p>
        </p:txBody>
      </p:sp>
      <p:sp>
        <p:nvSpPr>
          <p:cNvPr id="11" name="内容占位符 2"/>
          <p:cNvSpPr>
            <a:spLocks noGrp="1"/>
          </p:cNvSpPr>
          <p:nvPr>
            <p:ph idx="1"/>
          </p:nvPr>
        </p:nvSpPr>
        <p:spPr>
          <a:xfrm>
            <a:off x="125128" y="614007"/>
            <a:ext cx="8884118" cy="4427100"/>
          </a:xfrm>
        </p:spPr>
        <p:txBody>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pic>
        <p:nvPicPr>
          <p:cNvPr id="2" name="图片 1"/>
          <p:cNvPicPr/>
          <p:nvPr userDrawn="1"/>
        </p:nvPicPr>
        <p:blipFill>
          <a:blip r:embed="rId2">
            <a:extLst>
              <a:ext uri="{28A0092B-C50C-407E-A947-70E740481C1C}">
                <a14:useLocalDpi xmlns:a14="http://schemas.microsoft.com/office/drawing/2010/main" val="0"/>
              </a:ext>
            </a:extLst>
          </a:blip>
          <a:stretch>
            <a:fillRect/>
          </a:stretch>
        </p:blipFill>
        <p:spPr>
          <a:xfrm>
            <a:off x="0" y="510972"/>
            <a:ext cx="9144000" cy="25200"/>
          </a:xfrm>
          <a:prstGeom prst="rect">
            <a:avLst/>
          </a:prstGeom>
        </p:spPr>
      </p:pic>
      <p:sp>
        <p:nvSpPr>
          <p:cNvPr id="4" name="日期占位符 3"/>
          <p:cNvSpPr>
            <a:spLocks noGrp="1"/>
          </p:cNvSpPr>
          <p:nvPr>
            <p:ph type="dt" sz="half" idx="10"/>
          </p:nvPr>
        </p:nvSpPr>
        <p:spPr/>
        <p:txBody>
          <a:bodyPr/>
          <a:lstStyle/>
          <a:p>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dirty="0"/>
          </a:p>
        </p:txBody>
      </p:sp>
      <p:pic>
        <p:nvPicPr>
          <p:cNvPr id="3" name="图片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9" name="文本框 8"/>
          <p:cNvSpPr txBox="1"/>
          <p:nvPr userDrawn="1"/>
        </p:nvSpPr>
        <p:spPr>
          <a:xfrm>
            <a:off x="0" y="2201863"/>
            <a:ext cx="9144000" cy="841375"/>
          </a:xfrm>
          <a:prstGeom prst="rect">
            <a:avLst/>
          </a:prstGeom>
          <a:noFill/>
          <a:ln>
            <a:noFill/>
          </a:ln>
        </p:spPr>
        <p:txBody>
          <a:bodyPr>
            <a:spAutoFit/>
          </a:bodyPr>
          <a:lstStyle/>
          <a:p>
            <a:pPr algn="ctr" eaLnBrk="1" fontAlgn="auto" hangingPunct="1">
              <a:lnSpc>
                <a:spcPct val="120000"/>
              </a:lnSpc>
              <a:spcBef>
                <a:spcPts val="0"/>
              </a:spcBef>
              <a:spcAft>
                <a:spcPts val="0"/>
              </a:spcAft>
              <a:defRPr/>
            </a:pPr>
            <a:r>
              <a:rPr lang="zh-CN" altLang="en-US" sz="4050" dirty="0">
                <a:solidFill>
                  <a:schemeClr val="accent1">
                    <a:lumMod val="75000"/>
                  </a:schemeClr>
                </a:solidFill>
                <a:latin typeface="Arial" panose="020B0604020202020204"/>
                <a:ea typeface="微软雅黑" panose="020B0503020204020204" charset="-122"/>
                <a:cs typeface="+mn-ea"/>
                <a:sym typeface="+mn-lt"/>
              </a:rPr>
              <a:t>感谢大家的聆听</a:t>
            </a:r>
          </a:p>
        </p:txBody>
      </p:sp>
      <p:sp>
        <p:nvSpPr>
          <p:cNvPr id="10" name="文本框 9"/>
          <p:cNvSpPr txBox="1"/>
          <p:nvPr userDrawn="1"/>
        </p:nvSpPr>
        <p:spPr>
          <a:xfrm>
            <a:off x="0" y="3181050"/>
            <a:ext cx="9144000" cy="343877"/>
          </a:xfrm>
          <a:prstGeom prst="rect">
            <a:avLst/>
          </a:prstGeom>
          <a:noFill/>
          <a:ln>
            <a:noFill/>
          </a:ln>
        </p:spPr>
        <p:txBody>
          <a:bodyPr>
            <a:spAutoFit/>
          </a:bodyPr>
          <a:lstStyle/>
          <a:p>
            <a:pPr algn="ctr" eaLnBrk="1" fontAlgn="auto" hangingPunct="1">
              <a:lnSpc>
                <a:spcPct val="120000"/>
              </a:lnSpc>
              <a:spcBef>
                <a:spcPts val="0"/>
              </a:spcBef>
              <a:spcAft>
                <a:spcPts val="0"/>
              </a:spcAft>
              <a:defRPr/>
            </a:pPr>
            <a:r>
              <a:rPr lang="en-US" altLang="zh-CN" sz="1500" dirty="0">
                <a:solidFill>
                  <a:schemeClr val="accent1">
                    <a:lumMod val="75000"/>
                  </a:schemeClr>
                </a:solidFill>
                <a:latin typeface="Arial" panose="020B0604020202020204"/>
                <a:ea typeface="微软雅黑" panose="020B0503020204020204" charset="-122"/>
                <a:cs typeface="+mn-ea"/>
                <a:sym typeface="+mn-lt"/>
              </a:rPr>
              <a:t>Thank you very much &amp; best regards.</a:t>
            </a:r>
            <a:endParaRPr lang="zh-CN" altLang="en-US" sz="1500" dirty="0">
              <a:solidFill>
                <a:schemeClr val="accent1">
                  <a:lumMod val="75000"/>
                </a:schemeClr>
              </a:solidFill>
              <a:latin typeface="Arial" panose="020B0604020202020204"/>
              <a:ea typeface="微软雅黑" panose="020B0503020204020204" charset="-122"/>
              <a:cs typeface="+mn-ea"/>
              <a:sym typeface="+mn-lt"/>
            </a:endParaRPr>
          </a:p>
        </p:txBody>
      </p:sp>
      <p:sp>
        <p:nvSpPr>
          <p:cNvPr id="12" name="文本框 11"/>
          <p:cNvSpPr txBox="1"/>
          <p:nvPr userDrawn="1"/>
        </p:nvSpPr>
        <p:spPr>
          <a:xfrm>
            <a:off x="0" y="1338322"/>
            <a:ext cx="9144000" cy="771493"/>
          </a:xfrm>
          <a:prstGeom prst="rect">
            <a:avLst/>
          </a:prstGeom>
          <a:noFill/>
          <a:ln>
            <a:noFill/>
          </a:ln>
        </p:spPr>
        <p:txBody>
          <a:bodyPr>
            <a:spAutoFit/>
          </a:bodyPr>
          <a:lstStyle/>
          <a:p>
            <a:pPr algn="ctr" eaLnBrk="1" fontAlgn="auto" hangingPunct="1">
              <a:lnSpc>
                <a:spcPct val="120000"/>
              </a:lnSpc>
              <a:spcBef>
                <a:spcPts val="0"/>
              </a:spcBef>
              <a:spcAft>
                <a:spcPts val="0"/>
              </a:spcAft>
              <a:defRPr/>
            </a:pPr>
            <a:r>
              <a:rPr lang="en-US" altLang="zh-CN" sz="4050" dirty="0">
                <a:solidFill>
                  <a:schemeClr val="accent1">
                    <a:lumMod val="75000"/>
                  </a:schemeClr>
                </a:solidFill>
                <a:latin typeface="Arial" panose="020B0604020202020204"/>
                <a:ea typeface="微软雅黑" panose="020B0503020204020204" charset="-122"/>
                <a:cs typeface="+mn-ea"/>
                <a:sym typeface="+mn-lt"/>
              </a:rPr>
              <a:t>2018</a:t>
            </a:r>
            <a:endParaRPr lang="zh-CN" altLang="en-US" sz="4050" dirty="0">
              <a:solidFill>
                <a:schemeClr val="accent1">
                  <a:lumMod val="75000"/>
                </a:schemeClr>
              </a:solidFill>
              <a:latin typeface="Arial" panose="020B0604020202020204"/>
              <a:ea typeface="微软雅黑" panose="020B0503020204020204" charset="-122"/>
              <a:cs typeface="+mn-ea"/>
              <a:sym typeface="+mn-lt"/>
            </a:endParaRPr>
          </a:p>
        </p:txBody>
      </p:sp>
      <p:cxnSp>
        <p:nvCxnSpPr>
          <p:cNvPr id="13" name="直接连接符 12"/>
          <p:cNvCxnSpPr/>
          <p:nvPr userDrawn="1"/>
        </p:nvCxnSpPr>
        <p:spPr>
          <a:xfrm flipV="1">
            <a:off x="2417763" y="3584575"/>
            <a:ext cx="647700" cy="649288"/>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flipV="1">
            <a:off x="5954612" y="799910"/>
            <a:ext cx="647700" cy="649287"/>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userDrawn="1"/>
        </p:nvCxnSpPr>
        <p:spPr>
          <a:xfrm flipV="1">
            <a:off x="5415146" y="1191296"/>
            <a:ext cx="414338" cy="414338"/>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userDrawn="1"/>
        </p:nvCxnSpPr>
        <p:spPr>
          <a:xfrm flipV="1">
            <a:off x="3144838" y="3513138"/>
            <a:ext cx="396875" cy="396875"/>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125128" y="273844"/>
            <a:ext cx="8884118" cy="390299"/>
          </a:xfrm>
          <a:prstGeom prst="rect">
            <a:avLst/>
          </a:prstGeom>
        </p:spPr>
        <p:txBody>
          <a:bodyPr vert="horz" lIns="91440" tIns="45720" rIns="91440" bIns="45720" rtlCol="0" anchor="ctr">
            <a:normAutofit/>
          </a:bodyPr>
          <a:lstStyle/>
          <a:p>
            <a:r>
              <a:rPr lang="zh-CN" altLang="en-US" dirty="0" smtClean="0"/>
              <a:t>单击此处编辑母版标题样式</a:t>
            </a:r>
            <a:endParaRPr lang="zh-CN" altLang="en-US" dirty="0"/>
          </a:p>
        </p:txBody>
      </p:sp>
      <p:sp>
        <p:nvSpPr>
          <p:cNvPr id="3" name="文本占位符 2"/>
          <p:cNvSpPr>
            <a:spLocks noGrp="1"/>
          </p:cNvSpPr>
          <p:nvPr>
            <p:ph type="body" idx="1"/>
          </p:nvPr>
        </p:nvSpPr>
        <p:spPr>
          <a:xfrm>
            <a:off x="125128" y="741146"/>
            <a:ext cx="8884118" cy="4299962"/>
          </a:xfrm>
          <a:prstGeom prst="rect">
            <a:avLst/>
          </a:prstGeom>
        </p:spPr>
        <p:txBody>
          <a:bodyPr vert="horz" lIns="91440" tIns="45720" rIns="91440" bIns="45720" rtlCol="0">
            <a:normAutofit/>
          </a:body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日期占位符 3"/>
          <p:cNvSpPr>
            <a:spLocks noGrp="1"/>
          </p:cNvSpPr>
          <p:nvPr>
            <p:ph type="dt" sz="half" idx="2"/>
          </p:nvPr>
        </p:nvSpPr>
        <p:spPr>
          <a:xfrm>
            <a:off x="118509"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zh-CN" altLang="en-US"/>
          </a:p>
        </p:txBody>
      </p:sp>
      <p:sp>
        <p:nvSpPr>
          <p:cNvPr id="5" name="页脚占位符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948839"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565CE74E-AB26-4998-AD42-012C4C1AD076}"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timing>
    <p:tnLst>
      <p:par>
        <p:cTn id="1" dur="indefinite" restart="never" nodeType="tmRoot"/>
      </p:par>
    </p:tnLst>
  </p:timing>
  <p:hf hdr="0" ftr="0" dt="0"/>
  <p:txStyles>
    <p:titleStyle>
      <a:lvl1pPr algn="l" defTabSz="685800" rtl="0" eaLnBrk="1" latinLnBrk="0" hangingPunct="1">
        <a:lnSpc>
          <a:spcPct val="90000"/>
        </a:lnSpc>
        <a:spcBef>
          <a:spcPct val="0"/>
        </a:spcBef>
        <a:buNone/>
        <a:defRPr sz="2800" kern="1200">
          <a:solidFill>
            <a:schemeClr val="tx1"/>
          </a:solidFill>
          <a:latin typeface="+mj-lt"/>
          <a:ea typeface="+mj-ea"/>
          <a:cs typeface="+mj-cs"/>
        </a:defRPr>
      </a:lvl1pPr>
    </p:titleStyle>
    <p:bodyStyle>
      <a:lvl1pPr marL="0" indent="0" algn="l" defTabSz="685800" rtl="0" eaLnBrk="1" latinLnBrk="0" hangingPunct="1">
        <a:lnSpc>
          <a:spcPct val="90000"/>
        </a:lnSpc>
        <a:spcBef>
          <a:spcPts val="750"/>
        </a:spcBef>
        <a:buFont typeface="Arial" panose="020B0604020202020204" pitchFamily="34" charset="0"/>
        <a:buNone/>
        <a:defRPr sz="18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2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10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1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tiff"/><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hyperlink" Target="https://www.anquanke.com/post/id/147913"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2.png"/></Relationships>
</file>

<file path=ppt/slides/_rels/slide3.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slideLayout" Target="../slideLayouts/slideLayout2.xml"/><Relationship Id="rId3"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2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normAutofit/>
          </a:bodyPr>
          <a:lstStyle/>
          <a:p>
            <a:pPr>
              <a:lnSpc>
                <a:spcPct val="100000"/>
              </a:lnSpc>
            </a:pPr>
            <a:r>
              <a:rPr lang="zh-CN" altLang="en-US" b="1" dirty="0">
                <a:latin typeface="微软雅黑" panose="020B0503020204020204" charset="-122"/>
                <a:ea typeface="微软雅黑" panose="020B0503020204020204" charset="-122"/>
                <a:sym typeface="+mn-ea"/>
              </a:rPr>
              <a:t>智能合约安全隐患及</a:t>
            </a:r>
            <a:r>
              <a:rPr lang="en-US" altLang="zh-CN" b="1" dirty="0">
                <a:latin typeface="微软雅黑" panose="020B0503020204020204" charset="-122"/>
                <a:ea typeface="微软雅黑" panose="020B0503020204020204" charset="-122"/>
                <a:sym typeface="+mn-ea"/>
              </a:rPr>
              <a:t/>
            </a:r>
            <a:br>
              <a:rPr lang="en-US" altLang="zh-CN" b="1" dirty="0">
                <a:latin typeface="微软雅黑" panose="020B0503020204020204" charset="-122"/>
                <a:ea typeface="微软雅黑" panose="020B0503020204020204" charset="-122"/>
                <a:sym typeface="+mn-ea"/>
              </a:rPr>
            </a:br>
            <a:r>
              <a:rPr lang="zh-CN" altLang="en-US" b="1" dirty="0">
                <a:latin typeface="微软雅黑" panose="020B0503020204020204" charset="-122"/>
                <a:ea typeface="微软雅黑" panose="020B0503020204020204" charset="-122"/>
                <a:sym typeface="+mn-ea"/>
              </a:rPr>
              <a:t>自动化漏洞</a:t>
            </a:r>
            <a:r>
              <a:rPr lang="zh-CN" altLang="en-US" b="1" dirty="0" smtClean="0">
                <a:latin typeface="微软雅黑" panose="020B0503020204020204" charset="-122"/>
                <a:ea typeface="微软雅黑" panose="020B0503020204020204" charset="-122"/>
                <a:sym typeface="+mn-ea"/>
              </a:rPr>
              <a:t>挖掘</a:t>
            </a:r>
            <a:endParaRPr lang="zh-CN" altLang="en-US" dirty="0"/>
          </a:p>
        </p:txBody>
      </p:sp>
      <p:sp>
        <p:nvSpPr>
          <p:cNvPr id="3" name="副标题 2"/>
          <p:cNvSpPr>
            <a:spLocks noGrp="1"/>
          </p:cNvSpPr>
          <p:nvPr>
            <p:ph type="subTitle" idx="1"/>
          </p:nvPr>
        </p:nvSpPr>
        <p:spPr>
          <a:xfrm>
            <a:off x="1143000" y="3588238"/>
            <a:ext cx="6858000" cy="1241822"/>
          </a:xfrm>
        </p:spPr>
        <p:txBody>
          <a:bodyPr>
            <a:normAutofit/>
          </a:bodyPr>
          <a:lstStyle/>
          <a:p>
            <a:r>
              <a:rPr lang="en-US" altLang="zh-CN" sz="2000" b="1" dirty="0" smtClean="0">
                <a:latin typeface="微软雅黑" panose="020B0503020204020204" charset="-122"/>
                <a:ea typeface="微软雅黑" panose="020B0503020204020204" charset="-122"/>
              </a:rPr>
              <a:t>360</a:t>
            </a:r>
            <a:r>
              <a:rPr lang="zh-CN" altLang="en-US" sz="2000" b="1" dirty="0">
                <a:latin typeface="微软雅黑" panose="020B0503020204020204" charset="-122"/>
                <a:ea typeface="微软雅黑" panose="020B0503020204020204" charset="-122"/>
              </a:rPr>
              <a:t>企业安全、清华</a:t>
            </a:r>
            <a:r>
              <a:rPr lang="en-US" altLang="zh-CN" sz="2000" b="1" dirty="0">
                <a:latin typeface="微软雅黑" panose="020B0503020204020204" charset="-122"/>
                <a:ea typeface="微软雅黑" panose="020B0503020204020204" charset="-122"/>
              </a:rPr>
              <a:t>-360</a:t>
            </a:r>
            <a:r>
              <a:rPr lang="zh-CN" altLang="en-US" sz="2000" b="1" dirty="0">
                <a:latin typeface="微软雅黑" panose="020B0503020204020204" charset="-122"/>
                <a:ea typeface="微软雅黑" panose="020B0503020204020204" charset="-122"/>
              </a:rPr>
              <a:t>企业安全联合</a:t>
            </a:r>
            <a:r>
              <a:rPr lang="zh-CN" altLang="en-US" sz="2000" b="1" dirty="0" smtClean="0">
                <a:latin typeface="微软雅黑" panose="020B0503020204020204" charset="-122"/>
                <a:ea typeface="微软雅黑" panose="020B0503020204020204" charset="-122"/>
              </a:rPr>
              <a:t>研究中心</a:t>
            </a:r>
            <a:endParaRPr lang="en-US" altLang="zh-CN" sz="2000" b="1" dirty="0" smtClean="0">
              <a:latin typeface="微软雅黑" panose="020B0503020204020204" charset="-122"/>
              <a:ea typeface="微软雅黑" panose="020B0503020204020204" charset="-122"/>
            </a:endParaRPr>
          </a:p>
          <a:p>
            <a:endParaRPr lang="en-US" altLang="zh-CN" sz="2000" b="1" dirty="0">
              <a:latin typeface="微软雅黑" panose="020B0503020204020204" charset="-122"/>
              <a:ea typeface="微软雅黑" panose="020B0503020204020204" charset="-122"/>
            </a:endParaRPr>
          </a:p>
          <a:p>
            <a:r>
              <a:rPr lang="zh-CN" altLang="en-US" b="1" dirty="0" smtClean="0">
                <a:latin typeface="微软雅黑" panose="020B0503020204020204" charset="-122"/>
                <a:ea typeface="微软雅黑" panose="020B0503020204020204" charset="-122"/>
              </a:rPr>
              <a:t>陈</a:t>
            </a:r>
            <a:r>
              <a:rPr lang="zh-CN" altLang="en-US" b="1" dirty="0">
                <a:latin typeface="微软雅黑" panose="020B0503020204020204" charset="-122"/>
                <a:ea typeface="微软雅黑" panose="020B0503020204020204" charset="-122"/>
              </a:rPr>
              <a:t>力波、殷婷婷、倪远东、张超</a:t>
            </a:r>
          </a:p>
          <a:p>
            <a:endParaRPr lang="zh-CN" altLang="en-US"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en-US" altLang="zh-CN" sz="3600" b="1" dirty="0" smtClean="0">
                <a:solidFill>
                  <a:srgbClr val="21AB38"/>
                </a:solidFill>
                <a:latin typeface="Arial" panose="020B0604020202020204" pitchFamily="34" charset="0"/>
                <a:cs typeface="Arial" panose="020B0604020202020204" pitchFamily="34" charset="0"/>
              </a:rPr>
              <a:t>Contents</a:t>
            </a:r>
            <a:endParaRPr lang="zh-CN" altLang="en-US" sz="3600" b="1" dirty="0"/>
          </a:p>
        </p:txBody>
      </p:sp>
      <p:sp>
        <p:nvSpPr>
          <p:cNvPr id="4" name="灯片编号占位符 3"/>
          <p:cNvSpPr>
            <a:spLocks noGrp="1"/>
          </p:cNvSpPr>
          <p:nvPr>
            <p:ph type="sldNum" sz="quarter" idx="12"/>
          </p:nvPr>
        </p:nvSpPr>
        <p:spPr/>
        <p:txBody>
          <a:bodyPr/>
          <a:lstStyle/>
          <a:p>
            <a:fld id="{565CE74E-AB26-4998-AD42-012C4C1AD076}" type="slidenum">
              <a:rPr lang="zh-CN" altLang="en-US" smtClean="0"/>
              <a:t>10</a:t>
            </a:fld>
            <a:endParaRPr lang="zh-CN" altLang="en-US" dirty="0"/>
          </a:p>
        </p:txBody>
      </p:sp>
      <p:sp>
        <p:nvSpPr>
          <p:cNvPr id="6" name="文本框 4"/>
          <p:cNvSpPr txBox="1"/>
          <p:nvPr/>
        </p:nvSpPr>
        <p:spPr>
          <a:xfrm>
            <a:off x="-290285" y="2875390"/>
            <a:ext cx="2960913" cy="83099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pPr>
            <a:r>
              <a:rPr kumimoji="0" lang="en-US" altLang="zh-CN" sz="2400" b="0" i="0" u="none" strike="noStrike" cap="none" spc="0" normalizeH="0" baseline="0" dirty="0" smtClean="0">
                <a:ln>
                  <a:noFill/>
                </a:ln>
                <a:solidFill>
                  <a:schemeClr val="bg1"/>
                </a:solidFill>
                <a:effectLst/>
                <a:uFillTx/>
                <a:latin typeface="Gulim" panose="020B0600000101010101" pitchFamily="34" charset="-127"/>
                <a:ea typeface="Gulim" panose="020B0600000101010101" pitchFamily="34" charset="-127"/>
                <a:sym typeface="Arial" panose="020B0604020202020204"/>
              </a:rPr>
              <a:t>PART /</a:t>
            </a:r>
            <a:r>
              <a:rPr kumimoji="0" lang="en-US" altLang="zh-CN" sz="2400" b="0" i="0" u="none" strike="noStrike" cap="none" spc="0" normalizeH="0" dirty="0" smtClean="0">
                <a:ln>
                  <a:noFill/>
                </a:ln>
                <a:solidFill>
                  <a:schemeClr val="bg1"/>
                </a:solidFill>
                <a:effectLst/>
                <a:uFillTx/>
                <a:latin typeface="Gulim" panose="020B0600000101010101" pitchFamily="34" charset="-127"/>
                <a:ea typeface="Gulim" panose="020B0600000101010101" pitchFamily="34" charset="-127"/>
                <a:sym typeface="Arial" panose="020B0604020202020204"/>
              </a:rPr>
              <a:t> 01</a:t>
            </a:r>
          </a:p>
          <a:p>
            <a:pPr marL="0" marR="0" indent="0" algn="ctr" defTabSz="914400" rtl="0" fontAlgn="auto" latinLnBrk="0" hangingPunct="0">
              <a:lnSpc>
                <a:spcPct val="100000"/>
              </a:lnSpc>
              <a:spcBef>
                <a:spcPts val="0"/>
              </a:spcBef>
              <a:spcAft>
                <a:spcPts val="0"/>
              </a:spcAft>
              <a:buClrTx/>
              <a:buSzTx/>
              <a:buFontTx/>
              <a:buNone/>
            </a:pPr>
            <a:r>
              <a:rPr kumimoji="0" lang="zh-CN" altLang="en-US" sz="2400" b="0" i="0" u="none" strike="noStrike" cap="none" spc="0" normalizeH="0" baseline="0" dirty="0" smtClean="0">
                <a:ln>
                  <a:noFill/>
                </a:ln>
                <a:solidFill>
                  <a:schemeClr val="bg1"/>
                </a:solidFill>
                <a:effectLst/>
                <a:uFillTx/>
                <a:latin typeface="Gulim" panose="020B0600000101010101" pitchFamily="34" charset="-127"/>
                <a:ea typeface="Gulim" panose="020B0600000101010101" pitchFamily="34" charset="-127"/>
                <a:sym typeface="Arial" panose="020B0604020202020204"/>
              </a:rPr>
              <a:t>区</a:t>
            </a:r>
            <a:r>
              <a:rPr kumimoji="0" lang="zh-CN" altLang="en-US" sz="2400" b="0" i="0" u="none" strike="noStrike" cap="none" spc="0" normalizeH="0" baseline="0" dirty="0">
                <a:ln>
                  <a:noFill/>
                </a:ln>
                <a:solidFill>
                  <a:schemeClr val="bg1"/>
                </a:solidFill>
                <a:effectLst/>
                <a:uFillTx/>
                <a:latin typeface="Gulim" panose="020B0600000101010101" pitchFamily="34" charset="-127"/>
                <a:ea typeface="Gulim" panose="020B0600000101010101" pitchFamily="34" charset="-127"/>
                <a:sym typeface="Arial" panose="020B0604020202020204"/>
              </a:rPr>
              <a:t>块链背景介绍</a:t>
            </a:r>
          </a:p>
        </p:txBody>
      </p:sp>
      <p:sp>
        <p:nvSpPr>
          <p:cNvPr id="15" name="矩形 16"/>
          <p:cNvSpPr/>
          <p:nvPr/>
        </p:nvSpPr>
        <p:spPr>
          <a:xfrm>
            <a:off x="0" y="1979748"/>
            <a:ext cx="1670513" cy="1434815"/>
          </a:xfrm>
          <a:prstGeom prst="rect">
            <a:avLst/>
          </a:prstGeom>
          <a:solidFill>
            <a:srgbClr val="087C3F"/>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dirty="0">
              <a:ln>
                <a:noFill/>
              </a:ln>
              <a:solidFill>
                <a:srgbClr val="000000"/>
              </a:solidFill>
              <a:effectLst/>
              <a:uFillTx/>
              <a:latin typeface="+mn-lt"/>
              <a:ea typeface="+mn-ea"/>
              <a:cs typeface="+mn-cs"/>
              <a:sym typeface="Arial" panose="020B0604020202020204"/>
            </a:endParaRPr>
          </a:p>
        </p:txBody>
      </p:sp>
      <p:sp>
        <p:nvSpPr>
          <p:cNvPr id="16" name="文本框 4"/>
          <p:cNvSpPr txBox="1"/>
          <p:nvPr/>
        </p:nvSpPr>
        <p:spPr>
          <a:xfrm>
            <a:off x="28877" y="2082594"/>
            <a:ext cx="1641636" cy="120032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pPr>
            <a:r>
              <a:rPr kumimoji="0" lang="en-US" altLang="zh-CN" sz="1800" b="0" i="0" u="none" strike="noStrike" cap="none" spc="0" normalizeH="0" baseline="0" dirty="0" smtClean="0">
                <a:ln>
                  <a:noFill/>
                </a:ln>
                <a:solidFill>
                  <a:schemeClr val="bg1"/>
                </a:solidFill>
                <a:effectLst/>
                <a:uFillTx/>
                <a:latin typeface="Gulim" panose="020B0600000101010101" pitchFamily="34" charset="-127"/>
                <a:ea typeface="Gulim" panose="020B0600000101010101" pitchFamily="34" charset="-127"/>
                <a:sym typeface="Arial" panose="020B0604020202020204"/>
              </a:rPr>
              <a:t>PART /</a:t>
            </a:r>
            <a:r>
              <a:rPr kumimoji="0" lang="en-US" altLang="zh-CN" sz="1800" b="0" i="0" u="none" strike="noStrike" cap="none" spc="0" normalizeH="0" dirty="0" smtClean="0">
                <a:ln>
                  <a:noFill/>
                </a:ln>
                <a:solidFill>
                  <a:schemeClr val="bg1"/>
                </a:solidFill>
                <a:effectLst/>
                <a:uFillTx/>
                <a:latin typeface="Gulim" panose="020B0600000101010101" pitchFamily="34" charset="-127"/>
                <a:ea typeface="Gulim" panose="020B0600000101010101" pitchFamily="34" charset="-127"/>
                <a:sym typeface="Arial" panose="020B0604020202020204"/>
              </a:rPr>
              <a:t> 01</a:t>
            </a:r>
          </a:p>
          <a:p>
            <a:pPr marL="0" marR="0" indent="0" algn="ctr" defTabSz="914400" rtl="0" fontAlgn="auto" latinLnBrk="0" hangingPunct="0">
              <a:lnSpc>
                <a:spcPct val="100000"/>
              </a:lnSpc>
              <a:spcBef>
                <a:spcPts val="0"/>
              </a:spcBef>
              <a:spcAft>
                <a:spcPts val="0"/>
              </a:spcAft>
              <a:buClrTx/>
              <a:buSzTx/>
              <a:buFontTx/>
              <a:buNone/>
            </a:pPr>
            <a:endParaRPr lang="en-US" altLang="zh-CN" sz="1800" dirty="0">
              <a:solidFill>
                <a:schemeClr val="bg1"/>
              </a:solidFill>
              <a:latin typeface="Gulim" panose="020B0600000101010101" pitchFamily="34" charset="-127"/>
              <a:ea typeface="Gulim" panose="020B0600000101010101" pitchFamily="34" charset="-127"/>
              <a:sym typeface="Arial" panose="020B0604020202020204"/>
            </a:endParaRPr>
          </a:p>
          <a:p>
            <a:pPr marL="0" marR="0" indent="0" algn="ctr" defTabSz="914400" rtl="0" fontAlgn="auto" latinLnBrk="0" hangingPunct="0">
              <a:lnSpc>
                <a:spcPct val="100000"/>
              </a:lnSpc>
              <a:spcBef>
                <a:spcPts val="0"/>
              </a:spcBef>
              <a:spcAft>
                <a:spcPts val="0"/>
              </a:spcAft>
              <a:buClrTx/>
              <a:buSzTx/>
              <a:buFontTx/>
              <a:buNone/>
            </a:pPr>
            <a:r>
              <a:rPr kumimoji="0" lang="zh-CN" altLang="en-US" sz="1800" b="0" i="0" u="none" strike="noStrike" cap="none" spc="0" normalizeH="0" baseline="0" dirty="0" smtClean="0">
                <a:ln>
                  <a:noFill/>
                </a:ln>
                <a:solidFill>
                  <a:schemeClr val="bg1"/>
                </a:solidFill>
                <a:effectLst/>
                <a:uFillTx/>
                <a:latin typeface="Gulim" panose="020B0600000101010101" pitchFamily="34" charset="-127"/>
                <a:ea typeface="Gulim" panose="020B0600000101010101" pitchFamily="34" charset="-127"/>
                <a:sym typeface="Arial" panose="020B0604020202020204"/>
              </a:rPr>
              <a:t>区</a:t>
            </a:r>
            <a:r>
              <a:rPr kumimoji="0" lang="zh-CN" altLang="en-US" sz="1800" b="0" i="0" u="none" strike="noStrike" cap="none" spc="0" normalizeH="0" baseline="0" dirty="0">
                <a:ln>
                  <a:noFill/>
                </a:ln>
                <a:solidFill>
                  <a:schemeClr val="bg1"/>
                </a:solidFill>
                <a:effectLst/>
                <a:uFillTx/>
                <a:latin typeface="Gulim" panose="020B0600000101010101" pitchFamily="34" charset="-127"/>
                <a:ea typeface="Gulim" panose="020B0600000101010101" pitchFamily="34" charset="-127"/>
                <a:sym typeface="Arial" panose="020B0604020202020204"/>
              </a:rPr>
              <a:t>块链</a:t>
            </a:r>
            <a:r>
              <a:rPr kumimoji="0" lang="zh-CN" altLang="en-US" sz="1800" b="0" i="0" u="none" strike="noStrike" cap="none" spc="0" normalizeH="0" baseline="0" dirty="0" smtClean="0">
                <a:ln>
                  <a:noFill/>
                </a:ln>
                <a:solidFill>
                  <a:schemeClr val="bg1"/>
                </a:solidFill>
                <a:effectLst/>
                <a:uFillTx/>
                <a:latin typeface="Gulim" panose="020B0600000101010101" pitchFamily="34" charset="-127"/>
                <a:ea typeface="Gulim" panose="020B0600000101010101" pitchFamily="34" charset="-127"/>
                <a:sym typeface="Arial" panose="020B0604020202020204"/>
              </a:rPr>
              <a:t>背景</a:t>
            </a:r>
            <a:endParaRPr kumimoji="0" lang="en-US" altLang="zh-CN" sz="1800" b="0" i="0" u="none" strike="noStrike" cap="none" spc="0" normalizeH="0" baseline="0" dirty="0" smtClean="0">
              <a:ln>
                <a:noFill/>
              </a:ln>
              <a:solidFill>
                <a:schemeClr val="bg1"/>
              </a:solidFill>
              <a:effectLst/>
              <a:uFillTx/>
              <a:latin typeface="Gulim" panose="020B0600000101010101" pitchFamily="34" charset="-127"/>
              <a:ea typeface="Gulim" panose="020B0600000101010101" pitchFamily="34" charset="-127"/>
              <a:sym typeface="Arial" panose="020B0604020202020204"/>
            </a:endParaRPr>
          </a:p>
          <a:p>
            <a:pPr marL="0" marR="0" indent="0" algn="ctr" defTabSz="914400" rtl="0" fontAlgn="auto" latinLnBrk="0" hangingPunct="0">
              <a:lnSpc>
                <a:spcPct val="100000"/>
              </a:lnSpc>
              <a:spcBef>
                <a:spcPts val="0"/>
              </a:spcBef>
              <a:spcAft>
                <a:spcPts val="0"/>
              </a:spcAft>
              <a:buClrTx/>
              <a:buSzTx/>
              <a:buFontTx/>
              <a:buNone/>
            </a:pPr>
            <a:r>
              <a:rPr kumimoji="0" lang="zh-CN" altLang="en-US" sz="1800" b="0" i="0" u="none" strike="noStrike" cap="none" spc="0" normalizeH="0" baseline="0" dirty="0" smtClean="0">
                <a:ln>
                  <a:noFill/>
                </a:ln>
                <a:solidFill>
                  <a:schemeClr val="bg1"/>
                </a:solidFill>
                <a:effectLst/>
                <a:uFillTx/>
                <a:latin typeface="Gulim" panose="020B0600000101010101" pitchFamily="34" charset="-127"/>
                <a:ea typeface="Gulim" panose="020B0600000101010101" pitchFamily="34" charset="-127"/>
                <a:sym typeface="Arial" panose="020B0604020202020204"/>
              </a:rPr>
              <a:t>介绍</a:t>
            </a:r>
            <a:endParaRPr kumimoji="0" lang="zh-CN" altLang="en-US" sz="1800" b="0" i="0" u="none" strike="noStrike" cap="none" spc="0" normalizeH="0" baseline="0" dirty="0">
              <a:ln>
                <a:noFill/>
              </a:ln>
              <a:solidFill>
                <a:schemeClr val="bg1"/>
              </a:solidFill>
              <a:effectLst/>
              <a:uFillTx/>
              <a:latin typeface="Gulim" panose="020B0600000101010101" pitchFamily="34" charset="-127"/>
              <a:ea typeface="Gulim" panose="020B0600000101010101" pitchFamily="34" charset="-127"/>
              <a:sym typeface="Arial" panose="020B0604020202020204"/>
            </a:endParaRPr>
          </a:p>
        </p:txBody>
      </p:sp>
      <p:sp>
        <p:nvSpPr>
          <p:cNvPr id="17" name="矩形 17"/>
          <p:cNvSpPr/>
          <p:nvPr/>
        </p:nvSpPr>
        <p:spPr>
          <a:xfrm>
            <a:off x="1670513" y="1979746"/>
            <a:ext cx="2059133" cy="1434815"/>
          </a:xfrm>
          <a:prstGeom prst="rect">
            <a:avLst/>
          </a:prstGeom>
          <a:solidFill>
            <a:srgbClr val="38AA47"/>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914400" hangingPunct="0"/>
            <a:endParaRPr lang="zh-CN" altLang="en-US" sz="1800">
              <a:solidFill>
                <a:srgbClr val="000000"/>
              </a:solidFill>
              <a:sym typeface="Arial" panose="020B0604020202020204"/>
            </a:endParaRPr>
          </a:p>
        </p:txBody>
      </p:sp>
      <p:sp>
        <p:nvSpPr>
          <p:cNvPr id="18" name="文本框 17"/>
          <p:cNvSpPr txBox="1"/>
          <p:nvPr/>
        </p:nvSpPr>
        <p:spPr>
          <a:xfrm>
            <a:off x="1670513" y="2175483"/>
            <a:ext cx="2031603" cy="923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pPr>
            <a:r>
              <a:rPr kumimoji="0" lang="en-US" altLang="zh-CN" sz="1800" b="0" i="0" u="none" strike="noStrike" cap="none" spc="0" normalizeH="0" baseline="0" dirty="0" smtClean="0">
                <a:ln>
                  <a:noFill/>
                </a:ln>
                <a:solidFill>
                  <a:schemeClr val="bg1"/>
                </a:solidFill>
                <a:effectLst/>
                <a:uFillTx/>
                <a:latin typeface="Gulim" panose="020B0600000101010101" pitchFamily="34" charset="-127"/>
                <a:ea typeface="Gulim" panose="020B0600000101010101" pitchFamily="34" charset="-127"/>
                <a:sym typeface="Arial" panose="020B0604020202020204"/>
              </a:rPr>
              <a:t>PART /</a:t>
            </a:r>
            <a:r>
              <a:rPr kumimoji="0" lang="en-US" altLang="zh-CN" sz="1800" b="0" i="0" u="none" strike="noStrike" cap="none" spc="0" normalizeH="0" dirty="0" smtClean="0">
                <a:ln>
                  <a:noFill/>
                </a:ln>
                <a:solidFill>
                  <a:schemeClr val="bg1"/>
                </a:solidFill>
                <a:effectLst/>
                <a:uFillTx/>
                <a:latin typeface="Gulim" panose="020B0600000101010101" pitchFamily="34" charset="-127"/>
                <a:ea typeface="Gulim" panose="020B0600000101010101" pitchFamily="34" charset="-127"/>
                <a:sym typeface="Arial" panose="020B0604020202020204"/>
              </a:rPr>
              <a:t> 02</a:t>
            </a:r>
          </a:p>
          <a:p>
            <a:pPr marL="0" marR="0" indent="0" algn="ctr"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dirty="0">
              <a:ln>
                <a:noFill/>
              </a:ln>
              <a:solidFill>
                <a:schemeClr val="bg1"/>
              </a:solidFill>
              <a:effectLst/>
              <a:uFillTx/>
              <a:latin typeface="Gulim" panose="020B0600000101010101" pitchFamily="34" charset="-127"/>
              <a:ea typeface="Gulim" panose="020B0600000101010101" pitchFamily="34" charset="-127"/>
              <a:sym typeface="Arial" panose="020B0604020202020204"/>
            </a:endParaRPr>
          </a:p>
          <a:p>
            <a:pPr marL="0" marR="0" indent="0" algn="ctr" defTabSz="914400" rtl="0" fontAlgn="auto" latinLnBrk="0" hangingPunct="0">
              <a:lnSpc>
                <a:spcPct val="100000"/>
              </a:lnSpc>
              <a:spcBef>
                <a:spcPts val="0"/>
              </a:spcBef>
              <a:spcAft>
                <a:spcPts val="0"/>
              </a:spcAft>
              <a:buClrTx/>
              <a:buSzTx/>
              <a:buFontTx/>
              <a:buNone/>
            </a:pPr>
            <a:r>
              <a:rPr kumimoji="0" lang="zh-CN" altLang="en-US" sz="1800" dirty="0">
                <a:ln>
                  <a:noFill/>
                </a:ln>
                <a:solidFill>
                  <a:schemeClr val="bg1"/>
                </a:solidFill>
                <a:effectLst/>
                <a:uFillTx/>
                <a:latin typeface="Gulim" panose="020B0600000101010101" pitchFamily="34" charset="-127"/>
                <a:ea typeface="Gulim" panose="020B0600000101010101" pitchFamily="34" charset="-127"/>
                <a:sym typeface="Arial" panose="020B0604020202020204"/>
              </a:rPr>
              <a:t>智能</a:t>
            </a:r>
            <a:r>
              <a:rPr kumimoji="0" lang="zh-CN" altLang="en-US" sz="1800" dirty="0" smtClean="0">
                <a:ln>
                  <a:noFill/>
                </a:ln>
                <a:solidFill>
                  <a:schemeClr val="bg1"/>
                </a:solidFill>
                <a:effectLst/>
                <a:uFillTx/>
                <a:latin typeface="Gulim" panose="020B0600000101010101" pitchFamily="34" charset="-127"/>
                <a:ea typeface="Gulim" panose="020B0600000101010101" pitchFamily="34" charset="-127"/>
                <a:sym typeface="Arial" panose="020B0604020202020204"/>
              </a:rPr>
              <a:t>合约安全</a:t>
            </a:r>
            <a:r>
              <a:rPr kumimoji="0" lang="zh-CN" altLang="en-US" sz="1800" dirty="0">
                <a:ln>
                  <a:noFill/>
                </a:ln>
                <a:solidFill>
                  <a:schemeClr val="bg1"/>
                </a:solidFill>
                <a:effectLst/>
                <a:uFillTx/>
                <a:latin typeface="Gulim" panose="020B0600000101010101" pitchFamily="34" charset="-127"/>
                <a:ea typeface="Gulim" panose="020B0600000101010101" pitchFamily="34" charset="-127"/>
                <a:sym typeface="Arial" panose="020B0604020202020204"/>
              </a:rPr>
              <a:t>概述</a:t>
            </a:r>
            <a:endParaRPr kumimoji="0" lang="zh-CN" altLang="en-US" sz="1800" b="0" i="0" u="none" strike="noStrike" cap="none" spc="0" normalizeH="0" baseline="0" dirty="0">
              <a:ln>
                <a:noFill/>
              </a:ln>
              <a:solidFill>
                <a:schemeClr val="bg1"/>
              </a:solidFill>
              <a:effectLst/>
              <a:uFillTx/>
              <a:latin typeface="Gulim" panose="020B0600000101010101" pitchFamily="34" charset="-127"/>
              <a:ea typeface="Gulim" panose="020B0600000101010101" pitchFamily="34" charset="-127"/>
              <a:sym typeface="Arial" panose="020B0604020202020204"/>
            </a:endParaRPr>
          </a:p>
        </p:txBody>
      </p:sp>
      <p:sp>
        <p:nvSpPr>
          <p:cNvPr id="19" name="矩形 19"/>
          <p:cNvSpPr/>
          <p:nvPr/>
        </p:nvSpPr>
        <p:spPr>
          <a:xfrm>
            <a:off x="3720030" y="1979747"/>
            <a:ext cx="2031603" cy="1434815"/>
          </a:xfrm>
          <a:prstGeom prst="rect">
            <a:avLst/>
          </a:prstGeom>
          <a:solidFill>
            <a:schemeClr val="bg1">
              <a:lumMod val="75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914400" hangingPunct="0"/>
            <a:endParaRPr lang="zh-CN" altLang="en-US" sz="1800">
              <a:solidFill>
                <a:srgbClr val="000000"/>
              </a:solidFill>
              <a:sym typeface="Arial" panose="020B0604020202020204"/>
            </a:endParaRPr>
          </a:p>
        </p:txBody>
      </p:sp>
      <p:sp>
        <p:nvSpPr>
          <p:cNvPr id="20" name="文本框 10"/>
          <p:cNvSpPr txBox="1"/>
          <p:nvPr/>
        </p:nvSpPr>
        <p:spPr>
          <a:xfrm>
            <a:off x="3896139" y="2154418"/>
            <a:ext cx="1709531" cy="120032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pPr>
            <a:r>
              <a:rPr kumimoji="0" lang="en-US" altLang="zh-CN" sz="1800" b="0" i="0" u="none" strike="noStrike" cap="none" spc="0" normalizeH="0" baseline="0" dirty="0" smtClean="0">
                <a:ln>
                  <a:noFill/>
                </a:ln>
                <a:solidFill>
                  <a:schemeClr val="bg1"/>
                </a:solidFill>
                <a:effectLst/>
                <a:uFillTx/>
                <a:latin typeface="Gulim" panose="020B0600000101010101" pitchFamily="34" charset="-127"/>
                <a:ea typeface="Gulim" panose="020B0600000101010101" pitchFamily="34" charset="-127"/>
                <a:sym typeface="Arial" panose="020B0604020202020204"/>
              </a:rPr>
              <a:t>PART /</a:t>
            </a:r>
            <a:r>
              <a:rPr kumimoji="0" lang="en-US" altLang="zh-CN" sz="1800" b="0" i="0" u="none" strike="noStrike" cap="none" spc="0" normalizeH="0" dirty="0" smtClean="0">
                <a:ln>
                  <a:noFill/>
                </a:ln>
                <a:solidFill>
                  <a:schemeClr val="bg1"/>
                </a:solidFill>
                <a:effectLst/>
                <a:uFillTx/>
                <a:latin typeface="Gulim" panose="020B0600000101010101" pitchFamily="34" charset="-127"/>
                <a:ea typeface="Gulim" panose="020B0600000101010101" pitchFamily="34" charset="-127"/>
                <a:sym typeface="Arial" panose="020B0604020202020204"/>
              </a:rPr>
              <a:t> 03</a:t>
            </a:r>
          </a:p>
          <a:p>
            <a:pPr marL="0" marR="0" indent="0" algn="ctr"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dirty="0">
              <a:ln>
                <a:noFill/>
              </a:ln>
              <a:solidFill>
                <a:schemeClr val="bg1"/>
              </a:solidFill>
              <a:effectLst/>
              <a:uFillTx/>
              <a:latin typeface="Gulim" panose="020B0600000101010101" pitchFamily="34" charset="-127"/>
              <a:ea typeface="Gulim" panose="020B0600000101010101" pitchFamily="34" charset="-127"/>
              <a:sym typeface="Arial" panose="020B0604020202020204"/>
            </a:endParaRPr>
          </a:p>
          <a:p>
            <a:pPr marL="0" marR="0" indent="0" algn="ctr" defTabSz="914400" rtl="0" fontAlgn="auto" latinLnBrk="0" hangingPunct="0">
              <a:lnSpc>
                <a:spcPct val="100000"/>
              </a:lnSpc>
              <a:spcBef>
                <a:spcPts val="0"/>
              </a:spcBef>
              <a:spcAft>
                <a:spcPts val="0"/>
              </a:spcAft>
              <a:buClrTx/>
              <a:buSzTx/>
              <a:buFontTx/>
              <a:buNone/>
            </a:pPr>
            <a:r>
              <a:rPr kumimoji="0" lang="zh-CN" altLang="en-US" sz="1800" dirty="0">
                <a:ln>
                  <a:noFill/>
                </a:ln>
                <a:solidFill>
                  <a:schemeClr val="bg1"/>
                </a:solidFill>
                <a:effectLst/>
                <a:uFillTx/>
                <a:latin typeface="Gulim" panose="020B0600000101010101" pitchFamily="34" charset="-127"/>
                <a:ea typeface="Gulim" panose="020B0600000101010101" pitchFamily="34" charset="-127"/>
                <a:sym typeface="Arial" panose="020B0604020202020204"/>
              </a:rPr>
              <a:t>自动化漏洞挖掘</a:t>
            </a:r>
            <a:endParaRPr kumimoji="0" lang="zh-CN" altLang="en-US" sz="1800" b="0" i="0" u="none" strike="noStrike" cap="none" spc="0" normalizeH="0" baseline="0" dirty="0">
              <a:ln>
                <a:noFill/>
              </a:ln>
              <a:solidFill>
                <a:schemeClr val="bg1"/>
              </a:solidFill>
              <a:effectLst/>
              <a:uFillTx/>
              <a:latin typeface="Gulim" panose="020B0600000101010101" pitchFamily="34" charset="-127"/>
              <a:ea typeface="Gulim" panose="020B0600000101010101" pitchFamily="34" charset="-127"/>
              <a:sym typeface="Arial" panose="020B0604020202020204"/>
            </a:endParaRPr>
          </a:p>
          <a:p>
            <a:pPr marL="0" marR="0" indent="0" algn="ctr"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dirty="0">
              <a:ln>
                <a:noFill/>
              </a:ln>
              <a:solidFill>
                <a:schemeClr val="bg1"/>
              </a:solidFill>
              <a:effectLst/>
              <a:uFillTx/>
              <a:latin typeface="Gulim" panose="020B0600000101010101" pitchFamily="34" charset="-127"/>
              <a:ea typeface="Gulim" panose="020B0600000101010101" pitchFamily="34" charset="-127"/>
              <a:sym typeface="Arial" panose="020B0604020202020204"/>
            </a:endParaRPr>
          </a:p>
        </p:txBody>
      </p:sp>
      <p:sp>
        <p:nvSpPr>
          <p:cNvPr id="21" name="矩形 21"/>
          <p:cNvSpPr/>
          <p:nvPr/>
        </p:nvSpPr>
        <p:spPr>
          <a:xfrm>
            <a:off x="5751633" y="1979747"/>
            <a:ext cx="2040646" cy="1434816"/>
          </a:xfrm>
          <a:prstGeom prst="rect">
            <a:avLst/>
          </a:prstGeom>
          <a:solidFill>
            <a:schemeClr val="bg1">
              <a:lumMod val="75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914400" hangingPunct="0"/>
            <a:endParaRPr lang="zh-CN" altLang="en-US" sz="1800">
              <a:solidFill>
                <a:srgbClr val="000000"/>
              </a:solidFill>
              <a:sym typeface="Arial" panose="020B0604020202020204"/>
            </a:endParaRPr>
          </a:p>
        </p:txBody>
      </p:sp>
      <p:sp>
        <p:nvSpPr>
          <p:cNvPr id="22" name="文本框 21"/>
          <p:cNvSpPr txBox="1"/>
          <p:nvPr/>
        </p:nvSpPr>
        <p:spPr>
          <a:xfrm>
            <a:off x="5911892" y="2145842"/>
            <a:ext cx="1586477" cy="120032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pPr>
            <a:r>
              <a:rPr kumimoji="0" lang="en-US" altLang="zh-CN" sz="1800" b="0" i="0" u="none" strike="noStrike" cap="none" spc="0" normalizeH="0" baseline="0" dirty="0" smtClean="0">
                <a:ln>
                  <a:noFill/>
                </a:ln>
                <a:solidFill>
                  <a:schemeClr val="bg1"/>
                </a:solidFill>
                <a:effectLst/>
                <a:uFillTx/>
                <a:latin typeface="Gulim" panose="020B0600000101010101" pitchFamily="34" charset="-127"/>
                <a:ea typeface="Gulim" panose="020B0600000101010101" pitchFamily="34" charset="-127"/>
                <a:sym typeface="Arial" panose="020B0604020202020204"/>
              </a:rPr>
              <a:t>PART /</a:t>
            </a:r>
            <a:r>
              <a:rPr kumimoji="0" lang="en-US" altLang="zh-CN" sz="1800" b="0" i="0" u="none" strike="noStrike" cap="none" spc="0" normalizeH="0" dirty="0" smtClean="0">
                <a:ln>
                  <a:noFill/>
                </a:ln>
                <a:solidFill>
                  <a:schemeClr val="bg1"/>
                </a:solidFill>
                <a:effectLst/>
                <a:uFillTx/>
                <a:latin typeface="Gulim" panose="020B0600000101010101" pitchFamily="34" charset="-127"/>
                <a:ea typeface="Gulim" panose="020B0600000101010101" pitchFamily="34" charset="-127"/>
                <a:sym typeface="Arial" panose="020B0604020202020204"/>
              </a:rPr>
              <a:t> 04</a:t>
            </a:r>
          </a:p>
          <a:p>
            <a:pPr marL="0" marR="0" indent="0" algn="ctr"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dirty="0">
              <a:ln>
                <a:noFill/>
              </a:ln>
              <a:solidFill>
                <a:schemeClr val="bg1"/>
              </a:solidFill>
              <a:effectLst/>
              <a:uFillTx/>
              <a:latin typeface="Gulim" panose="020B0600000101010101" pitchFamily="34" charset="-127"/>
              <a:ea typeface="Gulim" panose="020B0600000101010101" pitchFamily="34" charset="-127"/>
              <a:sym typeface="Arial" panose="020B0604020202020204"/>
            </a:endParaRPr>
          </a:p>
          <a:p>
            <a:pPr marL="0" marR="0" indent="0" algn="ctr" defTabSz="914400" rtl="0" fontAlgn="auto" latinLnBrk="0" hangingPunct="0">
              <a:lnSpc>
                <a:spcPct val="100000"/>
              </a:lnSpc>
              <a:spcBef>
                <a:spcPts val="0"/>
              </a:spcBef>
              <a:spcAft>
                <a:spcPts val="0"/>
              </a:spcAft>
              <a:buClrTx/>
              <a:buSzTx/>
              <a:buFontTx/>
              <a:buNone/>
            </a:pPr>
            <a:r>
              <a:rPr kumimoji="0" lang="zh-CN" altLang="en-US" sz="1800" dirty="0">
                <a:ln>
                  <a:noFill/>
                </a:ln>
                <a:solidFill>
                  <a:schemeClr val="bg1"/>
                </a:solidFill>
                <a:effectLst/>
                <a:uFillTx/>
                <a:latin typeface="Gulim" panose="020B0600000101010101" pitchFamily="34" charset="-127"/>
                <a:ea typeface="Gulim" panose="020B0600000101010101" pitchFamily="34" charset="-127"/>
                <a:sym typeface="Arial" panose="020B0604020202020204"/>
              </a:rPr>
              <a:t>挖掘效果评估</a:t>
            </a:r>
            <a:endParaRPr kumimoji="0" lang="zh-CN" altLang="en-US" sz="1800" b="0" i="0" u="none" strike="noStrike" cap="none" spc="0" normalizeH="0" baseline="0" dirty="0">
              <a:ln>
                <a:noFill/>
              </a:ln>
              <a:solidFill>
                <a:schemeClr val="bg1"/>
              </a:solidFill>
              <a:effectLst/>
              <a:uFillTx/>
              <a:latin typeface="Gulim" panose="020B0600000101010101" pitchFamily="34" charset="-127"/>
              <a:ea typeface="Gulim" panose="020B0600000101010101" pitchFamily="34" charset="-127"/>
              <a:sym typeface="Arial" panose="020B0604020202020204"/>
            </a:endParaRPr>
          </a:p>
          <a:p>
            <a:pPr marL="0" marR="0" indent="0" algn="ctr"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dirty="0">
              <a:ln>
                <a:noFill/>
              </a:ln>
              <a:solidFill>
                <a:schemeClr val="bg1"/>
              </a:solidFill>
              <a:effectLst/>
              <a:uFillTx/>
              <a:latin typeface="Gulim" panose="020B0600000101010101" pitchFamily="34" charset="-127"/>
              <a:ea typeface="Gulim" panose="020B0600000101010101" pitchFamily="34" charset="-127"/>
              <a:sym typeface="Arial" panose="020B0604020202020204"/>
            </a:endParaRPr>
          </a:p>
        </p:txBody>
      </p:sp>
      <p:sp>
        <p:nvSpPr>
          <p:cNvPr id="25" name="矩形 22"/>
          <p:cNvSpPr/>
          <p:nvPr/>
        </p:nvSpPr>
        <p:spPr>
          <a:xfrm>
            <a:off x="7767386" y="1979747"/>
            <a:ext cx="1376614" cy="1434815"/>
          </a:xfrm>
          <a:prstGeom prst="rect">
            <a:avLst/>
          </a:prstGeom>
          <a:solidFill>
            <a:schemeClr val="bg1">
              <a:lumMod val="75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914400" hangingPunct="0"/>
            <a:endParaRPr lang="zh-CN" altLang="en-US" sz="1800">
              <a:solidFill>
                <a:srgbClr val="000000"/>
              </a:solidFill>
              <a:sym typeface="Arial" panose="020B0604020202020204"/>
            </a:endParaRPr>
          </a:p>
        </p:txBody>
      </p:sp>
      <p:sp>
        <p:nvSpPr>
          <p:cNvPr id="26" name="文本框 30"/>
          <p:cNvSpPr txBox="1"/>
          <p:nvPr/>
        </p:nvSpPr>
        <p:spPr>
          <a:xfrm>
            <a:off x="7739856" y="2175483"/>
            <a:ext cx="1261979" cy="923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pPr>
            <a:r>
              <a:rPr kumimoji="0" lang="en-US" altLang="zh-CN" sz="1800" b="0" i="0" u="none" strike="noStrike" cap="none" spc="0" normalizeH="0" baseline="0" dirty="0" smtClean="0">
                <a:ln>
                  <a:noFill/>
                </a:ln>
                <a:solidFill>
                  <a:schemeClr val="bg1"/>
                </a:solidFill>
                <a:effectLst/>
                <a:uFillTx/>
                <a:latin typeface="Gulim" panose="020B0600000101010101" pitchFamily="34" charset="-127"/>
                <a:ea typeface="Gulim" panose="020B0600000101010101" pitchFamily="34" charset="-127"/>
                <a:sym typeface="Arial" panose="020B0604020202020204"/>
              </a:rPr>
              <a:t>PART /</a:t>
            </a:r>
            <a:r>
              <a:rPr kumimoji="0" lang="en-US" altLang="zh-CN" sz="1800" b="0" i="0" u="none" strike="noStrike" cap="none" spc="0" normalizeH="0" dirty="0" smtClean="0">
                <a:ln>
                  <a:noFill/>
                </a:ln>
                <a:solidFill>
                  <a:schemeClr val="bg1"/>
                </a:solidFill>
                <a:effectLst/>
                <a:uFillTx/>
                <a:latin typeface="Gulim" panose="020B0600000101010101" pitchFamily="34" charset="-127"/>
                <a:ea typeface="Gulim" panose="020B0600000101010101" pitchFamily="34" charset="-127"/>
                <a:sym typeface="Arial" panose="020B0604020202020204"/>
              </a:rPr>
              <a:t> 05</a:t>
            </a:r>
          </a:p>
          <a:p>
            <a:pPr marL="0" marR="0" indent="0" algn="ctr"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dirty="0">
              <a:ln>
                <a:noFill/>
              </a:ln>
              <a:solidFill>
                <a:schemeClr val="bg1"/>
              </a:solidFill>
              <a:effectLst/>
              <a:uFillTx/>
              <a:latin typeface="Gulim" panose="020B0600000101010101" pitchFamily="34" charset="-127"/>
              <a:ea typeface="Gulim" panose="020B0600000101010101" pitchFamily="34" charset="-127"/>
              <a:sym typeface="Arial" panose="020B0604020202020204"/>
            </a:endParaRPr>
          </a:p>
          <a:p>
            <a:pPr marL="0" marR="0" indent="0" algn="ctr" defTabSz="914400" rtl="0" fontAlgn="auto" latinLnBrk="0" hangingPunct="0">
              <a:lnSpc>
                <a:spcPct val="100000"/>
              </a:lnSpc>
              <a:spcBef>
                <a:spcPts val="0"/>
              </a:spcBef>
              <a:spcAft>
                <a:spcPts val="0"/>
              </a:spcAft>
              <a:buClrTx/>
              <a:buSzTx/>
              <a:buFontTx/>
              <a:buNone/>
            </a:pPr>
            <a:r>
              <a:rPr kumimoji="0" lang="zh-CN" altLang="en-US" sz="1800" dirty="0">
                <a:ln>
                  <a:noFill/>
                </a:ln>
                <a:solidFill>
                  <a:schemeClr val="bg1"/>
                </a:solidFill>
                <a:effectLst/>
                <a:uFillTx/>
                <a:latin typeface="Gulim" panose="020B0600000101010101" pitchFamily="34" charset="-127"/>
                <a:ea typeface="Gulim" panose="020B0600000101010101" pitchFamily="34" charset="-127"/>
                <a:sym typeface="Arial" panose="020B0604020202020204"/>
              </a:rPr>
              <a:t>总结</a:t>
            </a:r>
            <a:endParaRPr kumimoji="0" lang="zh-CN" altLang="en-US" sz="1800" b="0" i="0" u="none" strike="noStrike" cap="none" spc="0" normalizeH="0" baseline="0" dirty="0">
              <a:ln>
                <a:noFill/>
              </a:ln>
              <a:solidFill>
                <a:schemeClr val="bg1"/>
              </a:solidFill>
              <a:effectLst/>
              <a:uFillTx/>
              <a:latin typeface="Gulim" panose="020B0600000101010101" pitchFamily="34" charset="-127"/>
              <a:ea typeface="Gulim" panose="020B0600000101010101" pitchFamily="34" charset="-127"/>
              <a:sym typeface="Arial" panose="020B0604020202020204"/>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zh-CN" altLang="en-US" sz="2500" b="1" dirty="0">
                <a:solidFill>
                  <a:srgbClr val="404040"/>
                </a:solidFill>
                <a:latin typeface="微软雅黑" panose="020B0503020204020204" charset="-122"/>
                <a:ea typeface="微软雅黑" panose="020B0503020204020204" charset="-122"/>
              </a:rPr>
              <a:t>智能合约安全概述</a:t>
            </a:r>
          </a:p>
        </p:txBody>
      </p:sp>
      <p:sp>
        <p:nvSpPr>
          <p:cNvPr id="3" name="内容占位符 2"/>
          <p:cNvSpPr>
            <a:spLocks noGrp="1"/>
          </p:cNvSpPr>
          <p:nvPr>
            <p:ph idx="1"/>
          </p:nvPr>
        </p:nvSpPr>
        <p:spPr/>
        <p:txBody>
          <a:bodyPr/>
          <a:lstStyle/>
          <a:p>
            <a:pPr>
              <a:spcBef>
                <a:spcPts val="0"/>
              </a:spcBef>
              <a:defRPr/>
            </a:pPr>
            <a:endParaRPr lang="en-US" altLang="zh-CN" b="1" dirty="0">
              <a:solidFill>
                <a:schemeClr val="tx1">
                  <a:lumMod val="75000"/>
                  <a:lumOff val="25000"/>
                </a:schemeClr>
              </a:solidFill>
              <a:latin typeface="微软雅黑" panose="020B0503020204020204" charset="-122"/>
              <a:ea typeface="微软雅黑" panose="020B0503020204020204" charset="-122"/>
            </a:endParaRPr>
          </a:p>
          <a:p>
            <a:pPr>
              <a:spcBef>
                <a:spcPts val="0"/>
              </a:spcBef>
              <a:defRPr/>
            </a:pPr>
            <a:r>
              <a:rPr lang="zh-CN" altLang="en-US" b="1" dirty="0" smtClean="0">
                <a:solidFill>
                  <a:schemeClr val="tx1">
                    <a:lumMod val="75000"/>
                    <a:lumOff val="25000"/>
                  </a:schemeClr>
                </a:solidFill>
                <a:latin typeface="微软雅黑" panose="020B0503020204020204" charset="-122"/>
                <a:ea typeface="微软雅黑" panose="020B0503020204020204" charset="-122"/>
              </a:rPr>
              <a:t>智能</a:t>
            </a:r>
            <a:r>
              <a:rPr lang="zh-CN" altLang="en-US" b="1" dirty="0">
                <a:solidFill>
                  <a:schemeClr val="tx1">
                    <a:lumMod val="75000"/>
                    <a:lumOff val="25000"/>
                  </a:schemeClr>
                </a:solidFill>
                <a:latin typeface="微软雅黑" panose="020B0503020204020204" charset="-122"/>
                <a:ea typeface="微软雅黑" panose="020B0503020204020204" charset="-122"/>
              </a:rPr>
              <a:t>合约：</a:t>
            </a:r>
            <a:r>
              <a:rPr lang="zh-CN" altLang="en-US" dirty="0">
                <a:solidFill>
                  <a:schemeClr val="tx1">
                    <a:lumMod val="75000"/>
                    <a:lumOff val="25000"/>
                  </a:schemeClr>
                </a:solidFill>
                <a:latin typeface="仿宋" panose="02010609060101010101" charset="-122"/>
                <a:ea typeface="仿宋" panose="02010609060101010101" charset="-122"/>
                <a:cs typeface="仿宋" panose="02010609060101010101" charset="-122"/>
              </a:rPr>
              <a:t>以</a:t>
            </a:r>
            <a:r>
              <a:rPr lang="en-US" altLang="zh-CN" dirty="0">
                <a:solidFill>
                  <a:schemeClr val="tx1">
                    <a:lumMod val="75000"/>
                    <a:lumOff val="25000"/>
                  </a:schemeClr>
                </a:solidFill>
                <a:latin typeface="仿宋" panose="02010609060101010101" charset="-122"/>
                <a:ea typeface="仿宋" panose="02010609060101010101" charset="-122"/>
                <a:cs typeface="仿宋" panose="02010609060101010101" charset="-122"/>
              </a:rPr>
              <a:t>bitcoin</a:t>
            </a:r>
            <a:r>
              <a:rPr lang="zh-CN" altLang="en-US" dirty="0">
                <a:solidFill>
                  <a:schemeClr val="tx1">
                    <a:lumMod val="75000"/>
                    <a:lumOff val="25000"/>
                  </a:schemeClr>
                </a:solidFill>
                <a:latin typeface="仿宋" panose="02010609060101010101" charset="-122"/>
                <a:ea typeface="仿宋" panose="02010609060101010101" charset="-122"/>
                <a:cs typeface="仿宋" panose="02010609060101010101" charset="-122"/>
              </a:rPr>
              <a:t>为例来衍生，在挖矿的过程，矿工需要将交易打包进候选区块数据中，并通过</a:t>
            </a:r>
            <a:r>
              <a:rPr lang="en-US" altLang="zh-CN" dirty="0" err="1">
                <a:solidFill>
                  <a:schemeClr val="tx1">
                    <a:lumMod val="75000"/>
                    <a:lumOff val="25000"/>
                  </a:schemeClr>
                </a:solidFill>
                <a:latin typeface="仿宋" panose="02010609060101010101" charset="-122"/>
                <a:ea typeface="仿宋" panose="02010609060101010101" charset="-122"/>
                <a:cs typeface="仿宋" panose="02010609060101010101" charset="-122"/>
              </a:rPr>
              <a:t>PoW</a:t>
            </a:r>
            <a:r>
              <a:rPr lang="zh-CN" altLang="en-US" dirty="0">
                <a:solidFill>
                  <a:schemeClr val="tx1">
                    <a:lumMod val="75000"/>
                    <a:lumOff val="25000"/>
                  </a:schemeClr>
                </a:solidFill>
                <a:latin typeface="仿宋" panose="02010609060101010101" charset="-122"/>
                <a:ea typeface="仿宋" panose="02010609060101010101" charset="-122"/>
                <a:cs typeface="仿宋" panose="02010609060101010101" charset="-122"/>
              </a:rPr>
              <a:t>共识机制使得区块生效，最后将结果广播出去。</a:t>
            </a:r>
            <a:r>
              <a:rPr lang="zh-CN" altLang="en-US" dirty="0">
                <a:solidFill>
                  <a:srgbClr val="FF0000"/>
                </a:solidFill>
                <a:latin typeface="仿宋" panose="02010609060101010101" charset="-122"/>
                <a:ea typeface="仿宋" panose="02010609060101010101" charset="-122"/>
                <a:cs typeface="仿宋" panose="02010609060101010101" charset="-122"/>
              </a:rPr>
              <a:t>智能合约</a:t>
            </a:r>
            <a:r>
              <a:rPr lang="zh-CN" altLang="en-US" dirty="0">
                <a:solidFill>
                  <a:schemeClr val="tx1">
                    <a:lumMod val="75000"/>
                    <a:lumOff val="25000"/>
                  </a:schemeClr>
                </a:solidFill>
                <a:latin typeface="仿宋" panose="02010609060101010101" charset="-122"/>
                <a:ea typeface="仿宋" panose="02010609060101010101" charset="-122"/>
                <a:cs typeface="仿宋" panose="02010609060101010101" charset="-122"/>
              </a:rPr>
              <a:t>指的是区块链节点在完成简单的交易操作验证以外，完成其他设计功能，可以执行任意事先在合约中设定好的代码。</a:t>
            </a:r>
          </a:p>
          <a:p>
            <a:pPr>
              <a:spcBef>
                <a:spcPts val="0"/>
              </a:spcBef>
              <a:defRPr/>
            </a:pPr>
            <a:endParaRPr lang="zh-CN" altLang="en-US" dirty="0">
              <a:solidFill>
                <a:schemeClr val="tx1">
                  <a:lumMod val="75000"/>
                  <a:lumOff val="25000"/>
                </a:schemeClr>
              </a:solidFill>
              <a:latin typeface="微软雅黑" panose="020B0503020204020204" charset="-122"/>
              <a:ea typeface="微软雅黑" panose="020B0503020204020204" charset="-122"/>
            </a:endParaRPr>
          </a:p>
          <a:p>
            <a:pPr>
              <a:spcBef>
                <a:spcPts val="0"/>
              </a:spcBef>
              <a:defRPr/>
            </a:pPr>
            <a:endParaRPr lang="zh-CN" altLang="en-US" b="1" dirty="0">
              <a:solidFill>
                <a:schemeClr val="tx1">
                  <a:lumMod val="75000"/>
                  <a:lumOff val="25000"/>
                </a:schemeClr>
              </a:solidFill>
              <a:latin typeface="微软雅黑" panose="020B0503020204020204" charset="-122"/>
              <a:ea typeface="微软雅黑" panose="020B0503020204020204" charset="-122"/>
            </a:endParaRPr>
          </a:p>
          <a:p>
            <a:pPr>
              <a:spcBef>
                <a:spcPts val="0"/>
              </a:spcBef>
              <a:defRPr/>
            </a:pPr>
            <a:r>
              <a:rPr lang="zh-CN" altLang="en-US" b="1" dirty="0">
                <a:solidFill>
                  <a:schemeClr val="tx1">
                    <a:lumMod val="75000"/>
                    <a:lumOff val="25000"/>
                  </a:schemeClr>
                </a:solidFill>
                <a:latin typeface="微软雅黑" panose="020B0503020204020204" charset="-122"/>
                <a:ea typeface="微软雅黑" panose="020B0503020204020204" charset="-122"/>
              </a:rPr>
              <a:t>以太坊</a:t>
            </a:r>
            <a:r>
              <a:rPr lang="en-US" altLang="zh-CN" b="1" dirty="0">
                <a:solidFill>
                  <a:schemeClr val="tx1">
                    <a:lumMod val="75000"/>
                    <a:lumOff val="25000"/>
                  </a:schemeClr>
                </a:solidFill>
                <a:latin typeface="微软雅黑" panose="020B0503020204020204" charset="-122"/>
                <a:ea typeface="微软雅黑" panose="020B0503020204020204" charset="-122"/>
              </a:rPr>
              <a:t>(</a:t>
            </a:r>
            <a:r>
              <a:rPr lang="zh-CN" altLang="en-US" b="1" dirty="0">
                <a:solidFill>
                  <a:schemeClr val="tx1">
                    <a:lumMod val="75000"/>
                    <a:lumOff val="25000"/>
                  </a:schemeClr>
                </a:solidFill>
                <a:latin typeface="微软雅黑" panose="020B0503020204020204" charset="-122"/>
                <a:ea typeface="微软雅黑" panose="020B0503020204020204" charset="-122"/>
              </a:rPr>
              <a:t>Ethereum）：</a:t>
            </a:r>
            <a:r>
              <a:rPr lang="zh-CN" altLang="en-US" dirty="0">
                <a:solidFill>
                  <a:schemeClr val="tx1">
                    <a:lumMod val="75000"/>
                    <a:lumOff val="25000"/>
                  </a:schemeClr>
                </a:solidFill>
                <a:latin typeface="仿宋" panose="02010609060101010101" charset="-122"/>
                <a:ea typeface="仿宋" panose="02010609060101010101" charset="-122"/>
                <a:cs typeface="仿宋" panose="02010609060101010101" charset="-122"/>
              </a:rPr>
              <a:t>一</a:t>
            </a:r>
            <a:r>
              <a:rPr lang="zh-CN" altLang="en-US" dirty="0" smtClean="0">
                <a:solidFill>
                  <a:schemeClr val="tx1">
                    <a:lumMod val="75000"/>
                    <a:lumOff val="25000"/>
                  </a:schemeClr>
                </a:solidFill>
                <a:latin typeface="仿宋" panose="02010609060101010101" charset="-122"/>
                <a:ea typeface="仿宋" panose="02010609060101010101" charset="-122"/>
                <a:cs typeface="仿宋" panose="02010609060101010101" charset="-122"/>
              </a:rPr>
              <a:t>个由区块链技术支撑的去中心化智能合约平台</a:t>
            </a:r>
            <a:r>
              <a:rPr lang="zh-CN" altLang="en-US" dirty="0">
                <a:solidFill>
                  <a:schemeClr val="tx1">
                    <a:lumMod val="75000"/>
                    <a:lumOff val="25000"/>
                  </a:schemeClr>
                </a:solidFill>
                <a:latin typeface="仿宋" panose="02010609060101010101" charset="-122"/>
                <a:ea typeface="仿宋" panose="02010609060101010101" charset="-122"/>
                <a:cs typeface="仿宋" panose="02010609060101010101" charset="-122"/>
              </a:rPr>
              <a:t>。通过其</a:t>
            </a:r>
            <a:r>
              <a:rPr lang="zh-CN" altLang="en-US" dirty="0" smtClean="0">
                <a:solidFill>
                  <a:schemeClr val="tx1">
                    <a:lumMod val="75000"/>
                    <a:lumOff val="25000"/>
                  </a:schemeClr>
                </a:solidFill>
                <a:latin typeface="仿宋" panose="02010609060101010101" charset="-122"/>
                <a:ea typeface="仿宋" panose="02010609060101010101" charset="-122"/>
                <a:cs typeface="仿宋" panose="02010609060101010101" charset="-122"/>
              </a:rPr>
              <a:t>专用电子加密货币“以太币”（</a:t>
            </a:r>
            <a:r>
              <a:rPr lang="zh-CN" altLang="en-US" dirty="0">
                <a:solidFill>
                  <a:schemeClr val="tx1">
                    <a:lumMod val="75000"/>
                    <a:lumOff val="25000"/>
                  </a:schemeClr>
                </a:solidFill>
                <a:latin typeface="仿宋" panose="02010609060101010101" charset="-122"/>
                <a:ea typeface="仿宋" panose="02010609060101010101" charset="-122"/>
                <a:cs typeface="仿宋" panose="02010609060101010101" charset="-122"/>
              </a:rPr>
              <a:t>Ether）提供去中心化的</a:t>
            </a:r>
            <a:r>
              <a:rPr lang="en-US" altLang="zh-CN" dirty="0">
                <a:solidFill>
                  <a:schemeClr val="tx1">
                    <a:lumMod val="75000"/>
                    <a:lumOff val="25000"/>
                  </a:schemeClr>
                </a:solidFill>
                <a:latin typeface="仿宋" panose="02010609060101010101" charset="-122"/>
                <a:ea typeface="仿宋" panose="02010609060101010101" charset="-122"/>
                <a:cs typeface="仿宋" panose="02010609060101010101" charset="-122"/>
              </a:rPr>
              <a:t>256</a:t>
            </a:r>
            <a:r>
              <a:rPr lang="zh-CN" altLang="en-US" dirty="0">
                <a:solidFill>
                  <a:schemeClr val="tx1">
                    <a:lumMod val="75000"/>
                    <a:lumOff val="25000"/>
                  </a:schemeClr>
                </a:solidFill>
                <a:latin typeface="仿宋" panose="02010609060101010101" charset="-122"/>
                <a:ea typeface="仿宋" panose="02010609060101010101" charset="-122"/>
                <a:cs typeface="仿宋" panose="02010609060101010101" charset="-122"/>
              </a:rPr>
              <a:t>位虚拟机（Ethereum Virtual Machine：</a:t>
            </a:r>
            <a:r>
              <a:rPr lang="en-US" altLang="zh-CN" dirty="0">
                <a:solidFill>
                  <a:schemeClr val="tx1">
                    <a:lumMod val="75000"/>
                    <a:lumOff val="25000"/>
                  </a:schemeClr>
                </a:solidFill>
                <a:latin typeface="仿宋" panose="02010609060101010101" charset="-122"/>
                <a:ea typeface="仿宋" panose="02010609060101010101" charset="-122"/>
                <a:cs typeface="仿宋" panose="02010609060101010101" charset="-122"/>
              </a:rPr>
              <a:t>EVM</a:t>
            </a:r>
            <a:r>
              <a:rPr lang="zh-CN" altLang="en-US" dirty="0">
                <a:solidFill>
                  <a:schemeClr val="tx1">
                    <a:lumMod val="75000"/>
                    <a:lumOff val="25000"/>
                  </a:schemeClr>
                </a:solidFill>
                <a:latin typeface="仿宋" panose="02010609060101010101" charset="-122"/>
                <a:ea typeface="仿宋" panose="02010609060101010101" charset="-122"/>
                <a:cs typeface="仿宋" panose="02010609060101010101" charset="-122"/>
              </a:rPr>
              <a:t>）来处理点对点合约，</a:t>
            </a:r>
            <a:r>
              <a:rPr lang="en-US" altLang="zh-CN" dirty="0" err="1">
                <a:solidFill>
                  <a:schemeClr val="tx1">
                    <a:lumMod val="75000"/>
                    <a:lumOff val="25000"/>
                  </a:schemeClr>
                </a:solidFill>
                <a:latin typeface="仿宋" panose="02010609060101010101" charset="-122"/>
                <a:ea typeface="仿宋" panose="02010609060101010101" charset="-122"/>
                <a:cs typeface="仿宋" panose="02010609060101010101" charset="-122"/>
                <a:sym typeface="+mn-ea"/>
              </a:rPr>
              <a:t>合约</a:t>
            </a:r>
            <a:r>
              <a:rPr lang="zh-CN" altLang="en-US" dirty="0">
                <a:solidFill>
                  <a:schemeClr val="tx1">
                    <a:lumMod val="75000"/>
                    <a:lumOff val="25000"/>
                  </a:schemeClr>
                </a:solidFill>
                <a:latin typeface="仿宋" panose="02010609060101010101" charset="-122"/>
                <a:ea typeface="仿宋" panose="02010609060101010101" charset="-122"/>
                <a:cs typeface="仿宋" panose="02010609060101010101" charset="-122"/>
                <a:sym typeface="+mn-ea"/>
              </a:rPr>
              <a:t>代码作为</a:t>
            </a:r>
            <a:r>
              <a:rPr lang="en-US" altLang="zh-CN" dirty="0" err="1">
                <a:solidFill>
                  <a:schemeClr val="tx1">
                    <a:lumMod val="75000"/>
                    <a:lumOff val="25000"/>
                  </a:schemeClr>
                </a:solidFill>
                <a:latin typeface="仿宋" panose="02010609060101010101" charset="-122"/>
                <a:ea typeface="仿宋" panose="02010609060101010101" charset="-122"/>
                <a:cs typeface="仿宋" panose="02010609060101010101" charset="-122"/>
                <a:sym typeface="+mn-ea"/>
              </a:rPr>
              <a:t>存储在区块链上的程序，可以协助和验证合约的谈判和运行</a:t>
            </a:r>
            <a:r>
              <a:rPr lang="zh-CN" altLang="en-US" dirty="0">
                <a:solidFill>
                  <a:schemeClr val="tx1">
                    <a:lumMod val="75000"/>
                    <a:lumOff val="25000"/>
                  </a:schemeClr>
                </a:solidFill>
                <a:latin typeface="仿宋" panose="02010609060101010101" charset="-122"/>
                <a:ea typeface="仿宋" panose="02010609060101010101" charset="-122"/>
                <a:cs typeface="仿宋" panose="02010609060101010101" charset="-122"/>
                <a:sym typeface="+mn-ea"/>
              </a:rPr>
              <a:t>。相比于比特币上只是用于“解锁和锁定”交易的脚本代码，合约代码是</a:t>
            </a:r>
            <a:r>
              <a:rPr lang="zh-CN" altLang="en-US" dirty="0">
                <a:solidFill>
                  <a:srgbClr val="FF0000"/>
                </a:solidFill>
                <a:latin typeface="仿宋" panose="02010609060101010101" charset="-122"/>
                <a:ea typeface="仿宋" panose="02010609060101010101" charset="-122"/>
                <a:cs typeface="仿宋" panose="02010609060101010101" charset="-122"/>
                <a:sym typeface="+mn-ea"/>
              </a:rPr>
              <a:t>图灵完备</a:t>
            </a:r>
            <a:r>
              <a:rPr lang="zh-CN" altLang="en-US" dirty="0">
                <a:solidFill>
                  <a:schemeClr val="tx1">
                    <a:lumMod val="75000"/>
                    <a:lumOff val="25000"/>
                  </a:schemeClr>
                </a:solidFill>
                <a:latin typeface="仿宋" panose="02010609060101010101" charset="-122"/>
                <a:ea typeface="仿宋" panose="02010609060101010101" charset="-122"/>
                <a:cs typeface="仿宋" panose="02010609060101010101" charset="-122"/>
                <a:sym typeface="+mn-ea"/>
              </a:rPr>
              <a:t>的，同时通过</a:t>
            </a:r>
            <a:r>
              <a:rPr lang="zh-CN" altLang="en-US" dirty="0" smtClean="0">
                <a:solidFill>
                  <a:schemeClr val="tx1">
                    <a:lumMod val="75000"/>
                    <a:lumOff val="25000"/>
                  </a:schemeClr>
                </a:solidFill>
                <a:latin typeface="仿宋" panose="02010609060101010101" charset="-122"/>
                <a:ea typeface="仿宋" panose="02010609060101010101" charset="-122"/>
                <a:cs typeface="仿宋" panose="02010609060101010101" charset="-122"/>
                <a:sym typeface="+mn-ea"/>
              </a:rPr>
              <a:t>引入“</a:t>
            </a:r>
            <a:r>
              <a:rPr lang="en-US" altLang="zh-CN" dirty="0" smtClean="0">
                <a:solidFill>
                  <a:schemeClr val="tx1">
                    <a:lumMod val="75000"/>
                    <a:lumOff val="25000"/>
                  </a:schemeClr>
                </a:solidFill>
                <a:latin typeface="仿宋" panose="02010609060101010101" charset="-122"/>
                <a:ea typeface="仿宋" panose="02010609060101010101" charset="-122"/>
                <a:cs typeface="仿宋" panose="02010609060101010101" charset="-122"/>
                <a:sym typeface="+mn-ea"/>
              </a:rPr>
              <a:t>gas</a:t>
            </a:r>
            <a:r>
              <a:rPr lang="zh-CN" altLang="en-US" dirty="0" smtClean="0">
                <a:solidFill>
                  <a:schemeClr val="tx1">
                    <a:lumMod val="75000"/>
                    <a:lumOff val="25000"/>
                  </a:schemeClr>
                </a:solidFill>
                <a:latin typeface="仿宋" panose="02010609060101010101" charset="-122"/>
                <a:ea typeface="仿宋" panose="02010609060101010101" charset="-122"/>
                <a:cs typeface="仿宋" panose="02010609060101010101" charset="-122"/>
                <a:sym typeface="+mn-ea"/>
              </a:rPr>
              <a:t>损耗”来</a:t>
            </a:r>
            <a:r>
              <a:rPr lang="zh-CN" altLang="en-US" dirty="0">
                <a:solidFill>
                  <a:schemeClr val="tx1">
                    <a:lumMod val="75000"/>
                    <a:lumOff val="25000"/>
                  </a:schemeClr>
                </a:solidFill>
                <a:latin typeface="仿宋" panose="02010609060101010101" charset="-122"/>
                <a:ea typeface="仿宋" panose="02010609060101010101" charset="-122"/>
                <a:cs typeface="仿宋" panose="02010609060101010101" charset="-122"/>
                <a:sym typeface="+mn-ea"/>
              </a:rPr>
              <a:t>限制运行</a:t>
            </a:r>
            <a:r>
              <a:rPr lang="zh-CN" altLang="en-US" dirty="0" smtClean="0">
                <a:solidFill>
                  <a:schemeClr val="tx1">
                    <a:lumMod val="75000"/>
                    <a:lumOff val="25000"/>
                  </a:schemeClr>
                </a:solidFill>
                <a:latin typeface="仿宋" panose="02010609060101010101" charset="-122"/>
                <a:ea typeface="仿宋" panose="02010609060101010101" charset="-122"/>
                <a:cs typeface="仿宋" panose="02010609060101010101" charset="-122"/>
                <a:sym typeface="+mn-ea"/>
              </a:rPr>
              <a:t>次数和存储，</a:t>
            </a:r>
            <a:r>
              <a:rPr lang="zh-CN" altLang="en-US" dirty="0">
                <a:solidFill>
                  <a:schemeClr val="tx1">
                    <a:lumMod val="75000"/>
                    <a:lumOff val="25000"/>
                  </a:schemeClr>
                </a:solidFill>
                <a:latin typeface="仿宋" panose="02010609060101010101" charset="-122"/>
                <a:ea typeface="仿宋" panose="02010609060101010101" charset="-122"/>
                <a:cs typeface="仿宋" panose="02010609060101010101" charset="-122"/>
                <a:sym typeface="+mn-ea"/>
              </a:rPr>
              <a:t>能够尽最大限度满足现实应用场景的开发。</a:t>
            </a:r>
            <a:endParaRPr lang="en-US" altLang="zh-CN" dirty="0">
              <a:solidFill>
                <a:schemeClr val="tx1">
                  <a:lumMod val="75000"/>
                  <a:lumOff val="25000"/>
                </a:schemeClr>
              </a:solidFill>
              <a:latin typeface="仿宋" panose="02010609060101010101" charset="-122"/>
              <a:ea typeface="仿宋" panose="02010609060101010101" charset="-122"/>
              <a:cs typeface="仿宋" panose="02010609060101010101" charset="-122"/>
            </a:endParaRPr>
          </a:p>
          <a:p>
            <a:pPr>
              <a:spcBef>
                <a:spcPts val="0"/>
              </a:spcBef>
              <a:defRPr/>
            </a:pPr>
            <a:endParaRPr lang="zh-CN" altLang="en-US" b="1" dirty="0">
              <a:solidFill>
                <a:schemeClr val="tx1">
                  <a:lumMod val="75000"/>
                  <a:lumOff val="25000"/>
                </a:schemeClr>
              </a:solidFill>
              <a:latin typeface="微软雅黑" panose="020B0503020204020204" charset="-122"/>
              <a:ea typeface="微软雅黑" panose="020B0503020204020204" charset="-122"/>
            </a:endParaRPr>
          </a:p>
          <a:p>
            <a:pPr>
              <a:spcBef>
                <a:spcPts val="0"/>
              </a:spcBef>
              <a:defRPr/>
            </a:pPr>
            <a:r>
              <a:rPr lang="zh-CN" altLang="en-US" b="1" dirty="0">
                <a:solidFill>
                  <a:schemeClr val="tx1">
                    <a:lumMod val="75000"/>
                    <a:lumOff val="25000"/>
                  </a:schemeClr>
                </a:solidFill>
                <a:latin typeface="微软雅黑" panose="020B0503020204020204" charset="-122"/>
                <a:ea typeface="微软雅黑" panose="020B0503020204020204" charset="-122"/>
              </a:rPr>
              <a:t>工作流程：</a:t>
            </a:r>
            <a:r>
              <a:rPr lang="en-US" altLang="zh-CN" dirty="0" err="1">
                <a:solidFill>
                  <a:schemeClr val="tx1">
                    <a:lumMod val="75000"/>
                    <a:lumOff val="25000"/>
                  </a:schemeClr>
                </a:solidFill>
                <a:latin typeface="仿宋" panose="02010609060101010101" charset="-122"/>
                <a:ea typeface="仿宋" panose="02010609060101010101" charset="-122"/>
              </a:rPr>
              <a:t>合约构建、合约存储、合约执行</a:t>
            </a:r>
            <a:r>
              <a:rPr lang="zh-CN" altLang="en-US" dirty="0">
                <a:solidFill>
                  <a:schemeClr val="tx1">
                    <a:lumMod val="75000"/>
                    <a:lumOff val="25000"/>
                  </a:schemeClr>
                </a:solidFill>
                <a:latin typeface="仿宋" panose="02010609060101010101" charset="-122"/>
                <a:ea typeface="仿宋" panose="02010609060101010101" charset="-122"/>
              </a:rPr>
              <a:t>三个</a:t>
            </a:r>
            <a:r>
              <a:rPr lang="zh-CN" altLang="en-US" dirty="0" smtClean="0">
                <a:solidFill>
                  <a:schemeClr val="tx1">
                    <a:lumMod val="75000"/>
                    <a:lumOff val="25000"/>
                  </a:schemeClr>
                </a:solidFill>
                <a:latin typeface="仿宋" panose="02010609060101010101" charset="-122"/>
                <a:ea typeface="仿宋" panose="02010609060101010101" charset="-122"/>
              </a:rPr>
              <a:t>过程</a:t>
            </a:r>
            <a:endParaRPr lang="en-US" altLang="zh-CN" dirty="0" smtClean="0">
              <a:solidFill>
                <a:schemeClr val="tx1">
                  <a:lumMod val="75000"/>
                  <a:lumOff val="25000"/>
                </a:schemeClr>
              </a:solidFill>
              <a:latin typeface="仿宋" panose="02010609060101010101" charset="-122"/>
              <a:ea typeface="仿宋" panose="02010609060101010101" charset="-122"/>
            </a:endParaRPr>
          </a:p>
          <a:p>
            <a:pPr>
              <a:spcBef>
                <a:spcPts val="0"/>
              </a:spcBef>
              <a:defRPr/>
            </a:pPr>
            <a:endParaRPr lang="en-US" altLang="zh-CN" dirty="0" smtClean="0">
              <a:solidFill>
                <a:schemeClr val="tx1">
                  <a:lumMod val="75000"/>
                  <a:lumOff val="25000"/>
                </a:schemeClr>
              </a:solidFill>
              <a:latin typeface="仿宋" panose="02010609060101010101" charset="-122"/>
              <a:ea typeface="仿宋" panose="02010609060101010101" charset="-122"/>
            </a:endParaRPr>
          </a:p>
          <a:p>
            <a:pPr>
              <a:spcBef>
                <a:spcPts val="0"/>
              </a:spcBef>
              <a:defRPr/>
            </a:pPr>
            <a:r>
              <a:rPr lang="zh-CN" altLang="en-US" b="1" dirty="0" smtClean="0">
                <a:solidFill>
                  <a:schemeClr val="tx1">
                    <a:lumMod val="75000"/>
                    <a:lumOff val="25000"/>
                  </a:schemeClr>
                </a:solidFill>
                <a:latin typeface="微软雅黑" panose="020B0503020204020204" charset="-122"/>
                <a:ea typeface="微软雅黑" panose="020B0503020204020204" charset="-122"/>
              </a:rPr>
              <a:t>账户概念：</a:t>
            </a:r>
            <a:r>
              <a:rPr lang="zh-CN" altLang="en-US" dirty="0" smtClean="0">
                <a:solidFill>
                  <a:schemeClr val="tx1">
                    <a:lumMod val="75000"/>
                    <a:lumOff val="25000"/>
                  </a:schemeClr>
                </a:solidFill>
                <a:latin typeface="仿宋" panose="02010609060101010101" charset="-122"/>
                <a:ea typeface="仿宋" panose="02010609060101010101" charset="-122"/>
              </a:rPr>
              <a:t>外部账户、合约账户（包含随机数、余额、代码、存储）</a:t>
            </a:r>
            <a:endParaRPr lang="zh-CN" altLang="en-US" dirty="0">
              <a:solidFill>
                <a:schemeClr val="tx1">
                  <a:lumMod val="75000"/>
                  <a:lumOff val="25000"/>
                </a:schemeClr>
              </a:solidFill>
              <a:latin typeface="仿宋" panose="02010609060101010101" charset="-122"/>
              <a:ea typeface="仿宋" panose="02010609060101010101" charset="-122"/>
            </a:endParaRPr>
          </a:p>
        </p:txBody>
      </p:sp>
      <p:sp>
        <p:nvSpPr>
          <p:cNvPr id="4" name="灯片编号占位符 3"/>
          <p:cNvSpPr>
            <a:spLocks noGrp="1"/>
          </p:cNvSpPr>
          <p:nvPr>
            <p:ph type="sldNum" sz="quarter" idx="12"/>
          </p:nvPr>
        </p:nvSpPr>
        <p:spPr/>
        <p:txBody>
          <a:bodyPr/>
          <a:lstStyle/>
          <a:p>
            <a:fld id="{565CE74E-AB26-4998-AD42-012C4C1AD076}" type="slidenum">
              <a:rPr lang="zh-CN" altLang="en-US" smtClean="0"/>
              <a:t>11</a:t>
            </a:fld>
            <a:endParaRPr lang="zh-CN" altLang="en-US" dirty="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b="1" dirty="0">
                <a:solidFill>
                  <a:srgbClr val="404040"/>
                </a:solidFill>
                <a:latin typeface="微软雅黑" panose="020B0503020204020204" charset="-122"/>
                <a:ea typeface="微软雅黑" panose="020B0503020204020204" charset="-122"/>
              </a:rPr>
              <a:t>智能合约安全</a:t>
            </a:r>
            <a:r>
              <a:rPr lang="zh-CN" altLang="en-US" b="1" dirty="0" smtClean="0">
                <a:solidFill>
                  <a:srgbClr val="404040"/>
                </a:solidFill>
                <a:latin typeface="微软雅黑" panose="020B0503020204020204" charset="-122"/>
                <a:ea typeface="微软雅黑" panose="020B0503020204020204" charset="-122"/>
              </a:rPr>
              <a:t>概述</a:t>
            </a:r>
            <a:endParaRPr lang="zh-CN" altLang="en-US" dirty="0"/>
          </a:p>
        </p:txBody>
      </p:sp>
      <p:sp>
        <p:nvSpPr>
          <p:cNvPr id="4" name="灯片编号占位符 3"/>
          <p:cNvSpPr>
            <a:spLocks noGrp="1"/>
          </p:cNvSpPr>
          <p:nvPr>
            <p:ph type="sldNum" sz="quarter" idx="12"/>
          </p:nvPr>
        </p:nvSpPr>
        <p:spPr/>
        <p:txBody>
          <a:bodyPr/>
          <a:lstStyle/>
          <a:p>
            <a:fld id="{565CE74E-AB26-4998-AD42-012C4C1AD076}" type="slidenum">
              <a:rPr lang="zh-CN" altLang="en-US" smtClean="0"/>
              <a:t>12</a:t>
            </a:fld>
            <a:endParaRPr lang="zh-CN" altLang="en-US" dirty="0"/>
          </a:p>
        </p:txBody>
      </p:sp>
      <p:pic>
        <p:nvPicPr>
          <p:cNvPr id="5" name="Picture 3"/>
          <p:cNvPicPr>
            <a:picLocks noGrp="1" noChangeAspect="1"/>
          </p:cNvPicPr>
          <p:nvPr>
            <p:ph idx="1"/>
          </p:nvPr>
        </p:nvPicPr>
        <p:blipFill>
          <a:blip r:embed="rId3"/>
          <a:stretch>
            <a:fillRect/>
          </a:stretch>
        </p:blipFill>
        <p:spPr>
          <a:xfrm>
            <a:off x="101666" y="980351"/>
            <a:ext cx="4756833" cy="2730055"/>
          </a:xfrm>
          <a:prstGeom prst="rect">
            <a:avLst/>
          </a:prstGeom>
        </p:spPr>
      </p:pic>
      <p:sp>
        <p:nvSpPr>
          <p:cNvPr id="6" name="文本框 5"/>
          <p:cNvSpPr txBox="1"/>
          <p:nvPr/>
        </p:nvSpPr>
        <p:spPr>
          <a:xfrm>
            <a:off x="190090" y="4100750"/>
            <a:ext cx="4423468" cy="338554"/>
          </a:xfrm>
          <a:prstGeom prst="rect">
            <a:avLst/>
          </a:prstGeom>
          <a:noFill/>
        </p:spPr>
        <p:txBody>
          <a:bodyPr wrap="square" rtlCol="0">
            <a:spAutoFit/>
          </a:bodyPr>
          <a:lstStyle/>
          <a:p>
            <a:pPr algn="ctr"/>
            <a:r>
              <a:rPr lang="en-US" altLang="zh-CN" sz="1600" b="1" dirty="0"/>
              <a:t>Code is Law</a:t>
            </a:r>
            <a:endParaRPr lang="zh-CN" altLang="en-US" sz="1600" b="1" dirty="0"/>
          </a:p>
        </p:txBody>
      </p:sp>
      <p:pic>
        <p:nvPicPr>
          <p:cNvPr id="3" name="图片 2"/>
          <p:cNvPicPr>
            <a:picLocks noChangeAspect="1"/>
          </p:cNvPicPr>
          <p:nvPr/>
        </p:nvPicPr>
        <p:blipFill>
          <a:blip r:embed="rId4"/>
          <a:stretch>
            <a:fillRect/>
          </a:stretch>
        </p:blipFill>
        <p:spPr>
          <a:xfrm>
            <a:off x="4747845" y="848360"/>
            <a:ext cx="4064065" cy="3120398"/>
          </a:xfrm>
          <a:prstGeom prst="rect">
            <a:avLst/>
          </a:prstGeom>
        </p:spPr>
      </p:pic>
      <p:sp>
        <p:nvSpPr>
          <p:cNvPr id="7" name="文本框 6"/>
          <p:cNvSpPr txBox="1"/>
          <p:nvPr/>
        </p:nvSpPr>
        <p:spPr>
          <a:xfrm>
            <a:off x="4613558" y="4139222"/>
            <a:ext cx="4463300" cy="261610"/>
          </a:xfrm>
          <a:prstGeom prst="rect">
            <a:avLst/>
          </a:prstGeom>
          <a:noFill/>
        </p:spPr>
        <p:txBody>
          <a:bodyPr wrap="square" rtlCol="0">
            <a:spAutoFit/>
          </a:bodyPr>
          <a:lstStyle/>
          <a:p>
            <a:r>
              <a:rPr lang="en-US" altLang="zh-CN" sz="1100" dirty="0"/>
              <a:t>ERC20</a:t>
            </a:r>
            <a:r>
              <a:rPr lang="zh-CN" altLang="en-US" sz="1100" dirty="0"/>
              <a:t>代币接口提供</a:t>
            </a:r>
            <a:r>
              <a:rPr lang="zh-CN" altLang="en-US" sz="1100" dirty="0" smtClean="0"/>
              <a:t>了标准化</a:t>
            </a:r>
            <a:r>
              <a:rPr lang="zh-CN" altLang="en-US" sz="1100" dirty="0"/>
              <a:t>的方式来</a:t>
            </a:r>
            <a:r>
              <a:rPr lang="zh-CN" altLang="en-US" sz="1100" dirty="0" smtClean="0"/>
              <a:t>开发基于以太</a:t>
            </a:r>
            <a:r>
              <a:rPr lang="zh-CN" altLang="en-US" sz="1100" dirty="0"/>
              <a:t>坊生态</a:t>
            </a:r>
            <a:r>
              <a:rPr lang="zh-CN" altLang="en-US" sz="1100" dirty="0" smtClean="0"/>
              <a:t>系统的</a:t>
            </a:r>
            <a:r>
              <a:rPr lang="zh-CN" altLang="en-US" sz="1100" dirty="0"/>
              <a:t>代币</a:t>
            </a:r>
            <a:endParaRPr kumimoji="1" lang="zh-CN" altLang="en-US" sz="1100" dirty="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b="1" dirty="0">
                <a:solidFill>
                  <a:srgbClr val="404040"/>
                </a:solidFill>
                <a:latin typeface="微软雅黑" panose="020B0503020204020204" charset="-122"/>
                <a:ea typeface="微软雅黑" panose="020B0503020204020204" charset="-122"/>
              </a:rPr>
              <a:t>智能合约安全</a:t>
            </a:r>
            <a:r>
              <a:rPr lang="zh-CN" altLang="en-US" b="1" dirty="0" smtClean="0">
                <a:solidFill>
                  <a:srgbClr val="404040"/>
                </a:solidFill>
                <a:latin typeface="微软雅黑" panose="020B0503020204020204" charset="-122"/>
                <a:ea typeface="微软雅黑" panose="020B0503020204020204" charset="-122"/>
              </a:rPr>
              <a:t>概述</a:t>
            </a:r>
            <a:endParaRPr lang="zh-CN" altLang="en-US" dirty="0"/>
          </a:p>
        </p:txBody>
      </p:sp>
      <p:sp>
        <p:nvSpPr>
          <p:cNvPr id="3" name="内容占位符 2"/>
          <p:cNvSpPr>
            <a:spLocks noGrp="1"/>
          </p:cNvSpPr>
          <p:nvPr>
            <p:ph idx="1"/>
          </p:nvPr>
        </p:nvSpPr>
        <p:spPr/>
        <p:txBody>
          <a:bodyPr/>
          <a:lstStyle/>
          <a:p>
            <a:pPr>
              <a:spcBef>
                <a:spcPts val="0"/>
              </a:spcBef>
              <a:defRPr/>
            </a:pPr>
            <a:r>
              <a:rPr lang="zh-CN" altLang="en-US" b="1" dirty="0">
                <a:solidFill>
                  <a:schemeClr val="tx1">
                    <a:lumMod val="75000"/>
                    <a:lumOff val="25000"/>
                  </a:schemeClr>
                </a:solidFill>
                <a:latin typeface="微软雅黑" panose="020B0503020204020204" charset="-122"/>
                <a:ea typeface="微软雅黑" panose="020B0503020204020204" charset="-122"/>
              </a:rPr>
              <a:t>漏洞事件回顾：</a:t>
            </a:r>
          </a:p>
          <a:p>
            <a:pPr>
              <a:spcBef>
                <a:spcPts val="0"/>
              </a:spcBef>
              <a:defRPr/>
            </a:pPr>
            <a:r>
              <a:rPr lang="zh-CN" altLang="en-US" b="1" dirty="0">
                <a:solidFill>
                  <a:schemeClr val="tx1">
                    <a:lumMod val="75000"/>
                    <a:lumOff val="25000"/>
                  </a:schemeClr>
                </a:solidFill>
                <a:latin typeface="微软雅黑" panose="020B0503020204020204" charset="-122"/>
                <a:ea typeface="微软雅黑" panose="020B0503020204020204" charset="-122"/>
              </a:rPr>
              <a:t> </a:t>
            </a:r>
            <a:r>
              <a:rPr lang="zh-CN" altLang="en-US" dirty="0">
                <a:solidFill>
                  <a:schemeClr val="tx1">
                    <a:lumMod val="75000"/>
                    <a:lumOff val="25000"/>
                  </a:schemeClr>
                </a:solidFill>
                <a:latin typeface="仿宋" panose="02010609060101010101" charset="-122"/>
                <a:ea typeface="仿宋" panose="02010609060101010101" charset="-122"/>
                <a:cs typeface="仿宋" panose="02010609060101010101" charset="-122"/>
              </a:rPr>
              <a:t>The DAO被盗取6000万美元；美链BEC价值归零；BAI和EDU等任意账户转帐；EOS漏洞允许恶意合约穿透虚拟机危害矿工节点</a:t>
            </a:r>
            <a:r>
              <a:rPr lang="zh-CN" altLang="en-US" dirty="0" smtClean="0">
                <a:solidFill>
                  <a:schemeClr val="tx1">
                    <a:lumMod val="75000"/>
                    <a:lumOff val="25000"/>
                  </a:schemeClr>
                </a:solidFill>
                <a:latin typeface="仿宋" panose="02010609060101010101" charset="-122"/>
                <a:ea typeface="仿宋" panose="02010609060101010101" charset="-122"/>
                <a:cs typeface="仿宋" panose="02010609060101010101" charset="-122"/>
              </a:rPr>
              <a:t>。</a:t>
            </a:r>
            <a:endParaRPr lang="zh-CN" altLang="en-US" dirty="0">
              <a:solidFill>
                <a:schemeClr val="tx1">
                  <a:lumMod val="75000"/>
                  <a:lumOff val="25000"/>
                </a:schemeClr>
              </a:solidFill>
              <a:latin typeface="仿宋" panose="02010609060101010101" charset="-122"/>
              <a:ea typeface="仿宋" panose="02010609060101010101" charset="-122"/>
              <a:cs typeface="仿宋" panose="02010609060101010101" charset="-122"/>
            </a:endParaRPr>
          </a:p>
        </p:txBody>
      </p:sp>
      <p:sp>
        <p:nvSpPr>
          <p:cNvPr id="4" name="灯片编号占位符 3"/>
          <p:cNvSpPr>
            <a:spLocks noGrp="1"/>
          </p:cNvSpPr>
          <p:nvPr>
            <p:ph type="sldNum" sz="quarter" idx="12"/>
          </p:nvPr>
        </p:nvSpPr>
        <p:spPr/>
        <p:txBody>
          <a:bodyPr/>
          <a:lstStyle/>
          <a:p>
            <a:fld id="{565CE74E-AB26-4998-AD42-012C4C1AD076}" type="slidenum">
              <a:rPr lang="zh-CN" altLang="en-US" smtClean="0"/>
              <a:t>13</a:t>
            </a:fld>
            <a:endParaRPr lang="zh-CN" altLang="en-US" dirty="0"/>
          </a:p>
        </p:txBody>
      </p:sp>
      <p:pic>
        <p:nvPicPr>
          <p:cNvPr id="5" name="图片 4"/>
          <p:cNvPicPr>
            <a:picLocks noChangeAspect="1"/>
          </p:cNvPicPr>
          <p:nvPr/>
        </p:nvPicPr>
        <p:blipFill>
          <a:blip r:embed="rId3"/>
          <a:stretch>
            <a:fillRect/>
          </a:stretch>
        </p:blipFill>
        <p:spPr>
          <a:xfrm>
            <a:off x="0" y="1439722"/>
            <a:ext cx="3996647" cy="3086386"/>
          </a:xfrm>
          <a:prstGeom prst="rect">
            <a:avLst/>
          </a:prstGeom>
        </p:spPr>
      </p:pic>
      <p:pic>
        <p:nvPicPr>
          <p:cNvPr id="6" name="图片 5"/>
          <p:cNvPicPr>
            <a:picLocks noChangeAspect="1"/>
          </p:cNvPicPr>
          <p:nvPr/>
        </p:nvPicPr>
        <p:blipFill>
          <a:blip r:embed="rId4"/>
          <a:stretch>
            <a:fillRect/>
          </a:stretch>
        </p:blipFill>
        <p:spPr>
          <a:xfrm>
            <a:off x="4009823" y="1436137"/>
            <a:ext cx="5134177" cy="3086386"/>
          </a:xfrm>
          <a:prstGeom prst="rect">
            <a:avLst/>
          </a:prstGeom>
        </p:spPr>
      </p:pic>
      <p:sp>
        <p:nvSpPr>
          <p:cNvPr id="7" name="文本框 6"/>
          <p:cNvSpPr txBox="1"/>
          <p:nvPr/>
        </p:nvSpPr>
        <p:spPr>
          <a:xfrm>
            <a:off x="-825820" y="4556080"/>
            <a:ext cx="5481955" cy="368300"/>
          </a:xfrm>
          <a:prstGeom prst="rect">
            <a:avLst/>
          </a:prstGeom>
          <a:noFill/>
        </p:spPr>
        <p:txBody>
          <a:bodyPr wrap="square" rtlCol="0">
            <a:spAutoFit/>
          </a:bodyPr>
          <a:lstStyle/>
          <a:p>
            <a:pPr algn="ctr"/>
            <a:r>
              <a:rPr lang="en-US" altLang="zh-CN" dirty="0"/>
              <a:t>DAO</a:t>
            </a:r>
            <a:r>
              <a:rPr lang="zh-CN" altLang="en-US" dirty="0"/>
              <a:t>被盗导致</a:t>
            </a:r>
            <a:r>
              <a:rPr lang="en-US" altLang="zh-CN" dirty="0"/>
              <a:t>Eth</a:t>
            </a:r>
            <a:r>
              <a:rPr lang="zh-CN" altLang="en-US" dirty="0"/>
              <a:t>崩盘</a:t>
            </a:r>
          </a:p>
        </p:txBody>
      </p:sp>
      <p:sp>
        <p:nvSpPr>
          <p:cNvPr id="8" name="文本框 7"/>
          <p:cNvSpPr txBox="1"/>
          <p:nvPr/>
        </p:nvSpPr>
        <p:spPr>
          <a:xfrm>
            <a:off x="3456339" y="4604103"/>
            <a:ext cx="6985000" cy="300082"/>
          </a:xfrm>
          <a:prstGeom prst="rect">
            <a:avLst/>
          </a:prstGeom>
          <a:noFill/>
        </p:spPr>
        <p:txBody>
          <a:bodyPr wrap="square" rtlCol="0">
            <a:spAutoFit/>
          </a:bodyPr>
          <a:lstStyle/>
          <a:p>
            <a:r>
              <a:rPr lang="zh-CN" altLang="en-US" dirty="0" smtClean="0"/>
              <a:t>BEC攻击</a:t>
            </a:r>
            <a:r>
              <a:rPr lang="zh-CN" altLang="en-US" dirty="0"/>
              <a:t>者向两个账号转移57896044618…000.792003956564819968</a:t>
            </a:r>
            <a:r>
              <a:rPr lang="zh-CN" altLang="en-US" dirty="0" smtClean="0"/>
              <a:t>个</a:t>
            </a:r>
            <a:r>
              <a:rPr lang="en-US" altLang="zh-CN" dirty="0" smtClean="0"/>
              <a:t>token</a:t>
            </a:r>
            <a:endParaRPr lang="zh-CN" altLang="en-US" dirty="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b="1" dirty="0">
                <a:solidFill>
                  <a:srgbClr val="404040"/>
                </a:solidFill>
                <a:latin typeface="微软雅黑" panose="020B0503020204020204" charset="-122"/>
                <a:ea typeface="微软雅黑" panose="020B0503020204020204" charset="-122"/>
              </a:rPr>
              <a:t>智能合约安全</a:t>
            </a:r>
            <a:r>
              <a:rPr lang="zh-CN" altLang="en-US" b="1" dirty="0" smtClean="0">
                <a:solidFill>
                  <a:srgbClr val="404040"/>
                </a:solidFill>
                <a:latin typeface="微软雅黑" panose="020B0503020204020204" charset="-122"/>
                <a:ea typeface="微软雅黑" panose="020B0503020204020204" charset="-122"/>
              </a:rPr>
              <a:t>概述</a:t>
            </a:r>
            <a:endParaRPr lang="zh-CN" altLang="en-US" dirty="0"/>
          </a:p>
        </p:txBody>
      </p:sp>
      <p:sp>
        <p:nvSpPr>
          <p:cNvPr id="3" name="内容占位符 2"/>
          <p:cNvSpPr>
            <a:spLocks noGrp="1"/>
          </p:cNvSpPr>
          <p:nvPr>
            <p:ph idx="1"/>
          </p:nvPr>
        </p:nvSpPr>
        <p:spPr/>
        <p:txBody>
          <a:bodyPr/>
          <a:lstStyle/>
          <a:p>
            <a:pPr>
              <a:spcBef>
                <a:spcPts val="0"/>
              </a:spcBef>
              <a:defRPr/>
            </a:pPr>
            <a:endParaRPr lang="en-US" altLang="zh-CN" b="1" dirty="0" smtClean="0">
              <a:solidFill>
                <a:schemeClr val="tx1">
                  <a:lumMod val="75000"/>
                  <a:lumOff val="25000"/>
                </a:schemeClr>
              </a:solidFill>
              <a:latin typeface="微软雅黑" panose="020B0503020204020204" charset="-122"/>
              <a:ea typeface="微软雅黑" panose="020B0503020204020204" charset="-122"/>
            </a:endParaRPr>
          </a:p>
          <a:p>
            <a:pPr>
              <a:spcBef>
                <a:spcPts val="0"/>
              </a:spcBef>
              <a:defRPr/>
            </a:pPr>
            <a:endParaRPr lang="en-US" altLang="zh-CN" b="1" dirty="0">
              <a:solidFill>
                <a:schemeClr val="tx1">
                  <a:lumMod val="75000"/>
                  <a:lumOff val="25000"/>
                </a:schemeClr>
              </a:solidFill>
              <a:latin typeface="微软雅黑" panose="020B0503020204020204" charset="-122"/>
              <a:ea typeface="微软雅黑" panose="020B0503020204020204" charset="-122"/>
            </a:endParaRPr>
          </a:p>
          <a:p>
            <a:pPr>
              <a:spcBef>
                <a:spcPts val="0"/>
              </a:spcBef>
              <a:defRPr/>
            </a:pPr>
            <a:r>
              <a:rPr lang="zh-CN" altLang="en-US" b="1" dirty="0" smtClean="0">
                <a:solidFill>
                  <a:schemeClr val="tx1">
                    <a:lumMod val="75000"/>
                    <a:lumOff val="25000"/>
                  </a:schemeClr>
                </a:solidFill>
                <a:latin typeface="微软雅黑" panose="020B0503020204020204" charset="-122"/>
                <a:ea typeface="微软雅黑" panose="020B0503020204020204" charset="-122"/>
              </a:rPr>
              <a:t>安全</a:t>
            </a:r>
            <a:r>
              <a:rPr lang="zh-CN" altLang="en-US" b="1" dirty="0">
                <a:solidFill>
                  <a:schemeClr val="tx1">
                    <a:lumMod val="75000"/>
                    <a:lumOff val="25000"/>
                  </a:schemeClr>
                </a:solidFill>
                <a:latin typeface="微软雅黑" panose="020B0503020204020204" charset="-122"/>
                <a:ea typeface="微软雅黑" panose="020B0503020204020204" charset="-122"/>
              </a:rPr>
              <a:t>漏洞的实质：</a:t>
            </a:r>
            <a:r>
              <a:rPr lang="zh-CN" altLang="en-US" dirty="0">
                <a:solidFill>
                  <a:schemeClr val="tx1">
                    <a:lumMod val="75000"/>
                    <a:lumOff val="25000"/>
                  </a:schemeClr>
                </a:solidFill>
                <a:latin typeface="仿宋" panose="02010609060101010101" charset="-122"/>
                <a:ea typeface="仿宋" panose="02010609060101010101" charset="-122"/>
              </a:rPr>
              <a:t>程序或者系统存在非设计功能或者行为可能被外部攻击者触发，攻击的过程就是组合利用这些功能实现攻击行为。</a:t>
            </a:r>
          </a:p>
          <a:p>
            <a:pPr>
              <a:spcBef>
                <a:spcPts val="0"/>
              </a:spcBef>
              <a:defRPr/>
            </a:pPr>
            <a:endParaRPr lang="zh-CN" altLang="en-US" dirty="0">
              <a:solidFill>
                <a:schemeClr val="tx1">
                  <a:lumMod val="75000"/>
                  <a:lumOff val="25000"/>
                </a:schemeClr>
              </a:solidFill>
              <a:latin typeface="微软雅黑" panose="020B0503020204020204" charset="-122"/>
              <a:ea typeface="微软雅黑" panose="020B0503020204020204" charset="-122"/>
            </a:endParaRPr>
          </a:p>
          <a:p>
            <a:pPr>
              <a:spcBef>
                <a:spcPts val="0"/>
              </a:spcBef>
              <a:defRPr/>
            </a:pPr>
            <a:endParaRPr lang="zh-CN" altLang="en-US" dirty="0">
              <a:solidFill>
                <a:schemeClr val="tx1">
                  <a:lumMod val="75000"/>
                  <a:lumOff val="25000"/>
                </a:schemeClr>
              </a:solidFill>
              <a:latin typeface="微软雅黑" panose="020B0503020204020204" charset="-122"/>
              <a:ea typeface="微软雅黑" panose="020B0503020204020204" charset="-122"/>
            </a:endParaRPr>
          </a:p>
          <a:p>
            <a:pPr>
              <a:spcBef>
                <a:spcPts val="0"/>
              </a:spcBef>
              <a:defRPr/>
            </a:pPr>
            <a:r>
              <a:rPr lang="zh-CN" altLang="en-US" b="1" dirty="0">
                <a:solidFill>
                  <a:schemeClr val="tx1">
                    <a:lumMod val="75000"/>
                    <a:lumOff val="25000"/>
                  </a:schemeClr>
                </a:solidFill>
                <a:latin typeface="微软雅黑" panose="020B0503020204020204" charset="-122"/>
                <a:ea typeface="微软雅黑" panose="020B0503020204020204" charset="-122"/>
              </a:rPr>
              <a:t>智能合约安全漏洞：</a:t>
            </a:r>
            <a:r>
              <a:rPr lang="zh-CN" altLang="en-US" dirty="0">
                <a:solidFill>
                  <a:schemeClr val="tx1">
                    <a:lumMod val="75000"/>
                    <a:lumOff val="25000"/>
                  </a:schemeClr>
                </a:solidFill>
                <a:latin typeface="仿宋" panose="02010609060101010101" charset="-122"/>
                <a:ea typeface="仿宋" panose="02010609060101010101" charset="-122"/>
                <a:cs typeface="仿宋" panose="02010609060101010101" charset="-122"/>
              </a:rPr>
              <a:t>合约逻辑类漏洞、合约代码实现类漏洞</a:t>
            </a:r>
          </a:p>
          <a:p>
            <a:pPr>
              <a:spcBef>
                <a:spcPts val="0"/>
              </a:spcBef>
              <a:defRPr/>
            </a:pPr>
            <a:endParaRPr lang="zh-CN" altLang="en-US" dirty="0">
              <a:solidFill>
                <a:schemeClr val="tx1">
                  <a:lumMod val="75000"/>
                  <a:lumOff val="25000"/>
                </a:schemeClr>
              </a:solidFill>
              <a:latin typeface="仿宋" panose="02010609060101010101" charset="-122"/>
              <a:ea typeface="仿宋" panose="02010609060101010101" charset="-122"/>
              <a:cs typeface="仿宋" panose="02010609060101010101" charset="-122"/>
            </a:endParaRPr>
          </a:p>
          <a:p>
            <a:pPr>
              <a:spcBef>
                <a:spcPts val="0"/>
              </a:spcBef>
              <a:defRPr/>
            </a:pPr>
            <a:r>
              <a:rPr lang="zh-CN" altLang="en-US" dirty="0">
                <a:solidFill>
                  <a:schemeClr val="tx1">
                    <a:lumMod val="75000"/>
                    <a:lumOff val="25000"/>
                  </a:schemeClr>
                </a:solidFill>
                <a:latin typeface="仿宋" panose="02010609060101010101" charset="-122"/>
                <a:ea typeface="仿宋" panose="02010609060101010101" charset="-122"/>
                <a:cs typeface="仿宋" panose="02010609060101010101" charset="-122"/>
              </a:rPr>
              <a:t>合约逻辑类漏洞：重入攻击（</a:t>
            </a:r>
            <a:r>
              <a:rPr lang="en-US" altLang="zh-CN" dirty="0">
                <a:solidFill>
                  <a:schemeClr val="tx1">
                    <a:lumMod val="75000"/>
                    <a:lumOff val="25000"/>
                  </a:schemeClr>
                </a:solidFill>
                <a:latin typeface="仿宋" panose="02010609060101010101" charset="-122"/>
                <a:ea typeface="仿宋" panose="02010609060101010101" charset="-122"/>
                <a:cs typeface="仿宋" panose="02010609060101010101" charset="-122"/>
              </a:rPr>
              <a:t>DAO</a:t>
            </a:r>
            <a:r>
              <a:rPr lang="zh-CN" altLang="en-US" dirty="0">
                <a:solidFill>
                  <a:schemeClr val="tx1">
                    <a:lumMod val="75000"/>
                    <a:lumOff val="25000"/>
                  </a:schemeClr>
                </a:solidFill>
                <a:latin typeface="仿宋" panose="02010609060101010101" charset="-122"/>
                <a:ea typeface="仿宋" panose="02010609060101010101" charset="-122"/>
                <a:cs typeface="仿宋" panose="02010609060101010101" charset="-122"/>
              </a:rPr>
              <a:t>被盗）、越权漏洞（</a:t>
            </a:r>
            <a:r>
              <a:rPr lang="en-US" altLang="zh-CN" dirty="0">
                <a:solidFill>
                  <a:schemeClr val="tx1">
                    <a:lumMod val="75000"/>
                    <a:lumOff val="25000"/>
                  </a:schemeClr>
                </a:solidFill>
                <a:latin typeface="仿宋" panose="02010609060101010101" charset="-122"/>
                <a:ea typeface="仿宋" panose="02010609060101010101" charset="-122"/>
                <a:cs typeface="仿宋" panose="02010609060101010101" charset="-122"/>
              </a:rPr>
              <a:t>Parity </a:t>
            </a:r>
            <a:r>
              <a:rPr lang="zh-CN" altLang="en-US" dirty="0">
                <a:solidFill>
                  <a:schemeClr val="tx1">
                    <a:lumMod val="75000"/>
                    <a:lumOff val="25000"/>
                  </a:schemeClr>
                </a:solidFill>
                <a:latin typeface="仿宋" panose="02010609060101010101" charset="-122"/>
                <a:ea typeface="仿宋" panose="02010609060101010101" charset="-122"/>
                <a:cs typeface="仿宋" panose="02010609060101010101" charset="-122"/>
              </a:rPr>
              <a:t>客户端资产转移）、竞争条件漏洞、</a:t>
            </a:r>
            <a:r>
              <a:rPr lang="zh-CN" altLang="en-US" dirty="0">
                <a:solidFill>
                  <a:schemeClr val="tx1">
                    <a:lumMod val="75000"/>
                    <a:lumOff val="25000"/>
                  </a:schemeClr>
                </a:solidFill>
                <a:latin typeface="仿宋" panose="02010609060101010101" charset="-122"/>
                <a:ea typeface="仿宋" panose="02010609060101010101" charset="-122"/>
                <a:cs typeface="仿宋" panose="02010609060101010101" charset="-122"/>
                <a:sym typeface="+mn-ea"/>
              </a:rPr>
              <a:t>交易顺序依赖。</a:t>
            </a:r>
          </a:p>
          <a:p>
            <a:pPr>
              <a:spcBef>
                <a:spcPts val="0"/>
              </a:spcBef>
              <a:defRPr/>
            </a:pPr>
            <a:endParaRPr lang="zh-CN" altLang="en-US" dirty="0">
              <a:solidFill>
                <a:schemeClr val="tx1">
                  <a:lumMod val="75000"/>
                  <a:lumOff val="25000"/>
                </a:schemeClr>
              </a:solidFill>
              <a:latin typeface="仿宋" panose="02010609060101010101" charset="-122"/>
              <a:ea typeface="仿宋" panose="02010609060101010101" charset="-122"/>
              <a:cs typeface="仿宋" panose="02010609060101010101" charset="-122"/>
            </a:endParaRPr>
          </a:p>
          <a:p>
            <a:pPr>
              <a:spcBef>
                <a:spcPts val="0"/>
              </a:spcBef>
              <a:defRPr/>
            </a:pPr>
            <a:endParaRPr lang="zh-CN" altLang="en-US" dirty="0">
              <a:solidFill>
                <a:schemeClr val="tx1">
                  <a:lumMod val="75000"/>
                  <a:lumOff val="25000"/>
                </a:schemeClr>
              </a:solidFill>
              <a:latin typeface="仿宋" panose="02010609060101010101" charset="-122"/>
              <a:ea typeface="仿宋" panose="02010609060101010101" charset="-122"/>
              <a:cs typeface="仿宋" panose="02010609060101010101" charset="-122"/>
            </a:endParaRPr>
          </a:p>
          <a:p>
            <a:pPr>
              <a:spcBef>
                <a:spcPts val="0"/>
              </a:spcBef>
              <a:defRPr/>
            </a:pPr>
            <a:r>
              <a:rPr lang="zh-CN" altLang="en-US" dirty="0">
                <a:solidFill>
                  <a:schemeClr val="tx1">
                    <a:lumMod val="75000"/>
                    <a:lumOff val="25000"/>
                  </a:schemeClr>
                </a:solidFill>
                <a:latin typeface="仿宋" panose="02010609060101010101" charset="-122"/>
                <a:ea typeface="仿宋" panose="02010609060101010101" charset="-122"/>
                <a:cs typeface="仿宋" panose="02010609060101010101" charset="-122"/>
              </a:rPr>
              <a:t>合约代码实现类漏洞：</a:t>
            </a:r>
            <a:r>
              <a:rPr lang="zh-CN" altLang="en-US" dirty="0">
                <a:latin typeface="仿宋" panose="02010609060101010101" charset="-122"/>
                <a:ea typeface="仿宋" panose="02010609060101010101" charset="-122"/>
                <a:cs typeface="仿宋" panose="02010609060101010101" charset="-122"/>
              </a:rPr>
              <a:t>整数溢出、</a:t>
            </a:r>
            <a:r>
              <a:rPr lang="zh-CN" altLang="en-US" dirty="0">
                <a:solidFill>
                  <a:schemeClr val="tx1">
                    <a:lumMod val="75000"/>
                    <a:lumOff val="25000"/>
                  </a:schemeClr>
                </a:solidFill>
                <a:latin typeface="仿宋" panose="02010609060101010101" charset="-122"/>
                <a:ea typeface="仿宋" panose="02010609060101010101" charset="-122"/>
                <a:cs typeface="仿宋" panose="02010609060101010101" charset="-122"/>
              </a:rPr>
              <a:t>函数返回值未检查、伪随机问题、时间戳依赖问题、</a:t>
            </a:r>
            <a:endParaRPr lang="zh-CN" altLang="en-US" dirty="0">
              <a:solidFill>
                <a:schemeClr val="tx1">
                  <a:lumMod val="75000"/>
                  <a:lumOff val="25000"/>
                </a:schemeClr>
              </a:solidFill>
              <a:latin typeface="微软雅黑" panose="020B0503020204020204" charset="-122"/>
              <a:ea typeface="微软雅黑" panose="020B0503020204020204" charset="-122"/>
              <a:sym typeface="+mn-ea"/>
            </a:endParaRPr>
          </a:p>
          <a:p>
            <a:pPr>
              <a:spcBef>
                <a:spcPts val="0"/>
              </a:spcBef>
              <a:defRPr/>
            </a:pPr>
            <a:r>
              <a:rPr lang="zh-CN" altLang="en-US" dirty="0">
                <a:solidFill>
                  <a:schemeClr val="tx1">
                    <a:lumMod val="75000"/>
                    <a:lumOff val="25000"/>
                  </a:schemeClr>
                </a:solidFill>
                <a:latin typeface="仿宋" panose="02010609060101010101" charset="-122"/>
                <a:ea typeface="仿宋" panose="02010609060101010101" charset="-122"/>
                <a:sym typeface="+mn-ea"/>
              </a:rPr>
              <a:t>其中</a:t>
            </a:r>
            <a:r>
              <a:rPr lang="zh-CN" altLang="en-US" b="1" dirty="0">
                <a:solidFill>
                  <a:srgbClr val="FF0000"/>
                </a:solidFill>
                <a:latin typeface="仿宋" panose="02010609060101010101" charset="-122"/>
                <a:ea typeface="仿宋" panose="02010609060101010101" charset="-122"/>
                <a:sym typeface="+mn-ea"/>
              </a:rPr>
              <a:t>整数溢出</a:t>
            </a:r>
            <a:r>
              <a:rPr lang="zh-CN" altLang="en-US" dirty="0">
                <a:solidFill>
                  <a:schemeClr val="tx1">
                    <a:lumMod val="75000"/>
                    <a:lumOff val="25000"/>
                  </a:schemeClr>
                </a:solidFill>
                <a:latin typeface="仿宋" panose="02010609060101010101" charset="-122"/>
                <a:ea typeface="仿宋" panose="02010609060101010101" charset="-122"/>
                <a:sym typeface="+mn-ea"/>
              </a:rPr>
              <a:t>的问题尤其危险，造成了一系列严重危害。</a:t>
            </a:r>
            <a:endParaRPr lang="zh-CN" altLang="en-US" dirty="0">
              <a:solidFill>
                <a:schemeClr val="tx1">
                  <a:lumMod val="75000"/>
                  <a:lumOff val="25000"/>
                </a:schemeClr>
              </a:solidFill>
              <a:latin typeface="仿宋" panose="02010609060101010101" charset="-122"/>
              <a:ea typeface="仿宋" panose="02010609060101010101" charset="-122"/>
            </a:endParaRPr>
          </a:p>
          <a:p>
            <a:endParaRPr lang="zh-CN" altLang="en-US" dirty="0"/>
          </a:p>
        </p:txBody>
      </p:sp>
      <p:sp>
        <p:nvSpPr>
          <p:cNvPr id="4" name="灯片编号占位符 3"/>
          <p:cNvSpPr>
            <a:spLocks noGrp="1"/>
          </p:cNvSpPr>
          <p:nvPr>
            <p:ph type="sldNum" sz="quarter" idx="12"/>
          </p:nvPr>
        </p:nvSpPr>
        <p:spPr/>
        <p:txBody>
          <a:bodyPr/>
          <a:lstStyle/>
          <a:p>
            <a:fld id="{565CE74E-AB26-4998-AD42-012C4C1AD076}" type="slidenum">
              <a:rPr lang="zh-CN" altLang="en-US" smtClean="0"/>
              <a:t>14</a:t>
            </a:fld>
            <a:endParaRPr lang="zh-CN" altLang="en-US" dirty="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en-US" altLang="zh-CN" sz="3600" b="1" dirty="0" smtClean="0">
                <a:solidFill>
                  <a:srgbClr val="21AB38"/>
                </a:solidFill>
                <a:latin typeface="Arial" panose="020B0604020202020204" pitchFamily="34" charset="0"/>
                <a:cs typeface="Arial" panose="020B0604020202020204" pitchFamily="34" charset="0"/>
              </a:rPr>
              <a:t>Contents</a:t>
            </a:r>
            <a:endParaRPr lang="zh-CN" altLang="en-US" sz="3600" b="1" dirty="0"/>
          </a:p>
        </p:txBody>
      </p:sp>
      <p:sp>
        <p:nvSpPr>
          <p:cNvPr id="4" name="灯片编号占位符 3"/>
          <p:cNvSpPr>
            <a:spLocks noGrp="1"/>
          </p:cNvSpPr>
          <p:nvPr>
            <p:ph type="sldNum" sz="quarter" idx="12"/>
          </p:nvPr>
        </p:nvSpPr>
        <p:spPr/>
        <p:txBody>
          <a:bodyPr/>
          <a:lstStyle/>
          <a:p>
            <a:fld id="{565CE74E-AB26-4998-AD42-012C4C1AD076}" type="slidenum">
              <a:rPr lang="zh-CN" altLang="en-US" smtClean="0"/>
              <a:t>15</a:t>
            </a:fld>
            <a:endParaRPr lang="zh-CN" altLang="en-US" dirty="0"/>
          </a:p>
        </p:txBody>
      </p:sp>
      <p:sp>
        <p:nvSpPr>
          <p:cNvPr id="6" name="文本框 4"/>
          <p:cNvSpPr txBox="1"/>
          <p:nvPr/>
        </p:nvSpPr>
        <p:spPr>
          <a:xfrm>
            <a:off x="-290285" y="2875390"/>
            <a:ext cx="2960913" cy="83099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pPr>
            <a:r>
              <a:rPr kumimoji="0" lang="en-US" altLang="zh-CN" sz="2400" b="0" i="0" u="none" strike="noStrike" cap="none" spc="0" normalizeH="0" baseline="0" dirty="0" smtClean="0">
                <a:ln>
                  <a:noFill/>
                </a:ln>
                <a:solidFill>
                  <a:schemeClr val="bg1"/>
                </a:solidFill>
                <a:effectLst/>
                <a:uFillTx/>
                <a:latin typeface="Gulim" panose="020B0600000101010101" pitchFamily="34" charset="-127"/>
                <a:ea typeface="Gulim" panose="020B0600000101010101" pitchFamily="34" charset="-127"/>
                <a:sym typeface="Arial" panose="020B0604020202020204"/>
              </a:rPr>
              <a:t>PART /</a:t>
            </a:r>
            <a:r>
              <a:rPr kumimoji="0" lang="en-US" altLang="zh-CN" sz="2400" b="0" i="0" u="none" strike="noStrike" cap="none" spc="0" normalizeH="0" dirty="0" smtClean="0">
                <a:ln>
                  <a:noFill/>
                </a:ln>
                <a:solidFill>
                  <a:schemeClr val="bg1"/>
                </a:solidFill>
                <a:effectLst/>
                <a:uFillTx/>
                <a:latin typeface="Gulim" panose="020B0600000101010101" pitchFamily="34" charset="-127"/>
                <a:ea typeface="Gulim" panose="020B0600000101010101" pitchFamily="34" charset="-127"/>
                <a:sym typeface="Arial" panose="020B0604020202020204"/>
              </a:rPr>
              <a:t> 01</a:t>
            </a:r>
          </a:p>
          <a:p>
            <a:pPr marL="0" marR="0" indent="0" algn="ctr" defTabSz="914400" rtl="0" fontAlgn="auto" latinLnBrk="0" hangingPunct="0">
              <a:lnSpc>
                <a:spcPct val="100000"/>
              </a:lnSpc>
              <a:spcBef>
                <a:spcPts val="0"/>
              </a:spcBef>
              <a:spcAft>
                <a:spcPts val="0"/>
              </a:spcAft>
              <a:buClrTx/>
              <a:buSzTx/>
              <a:buFontTx/>
              <a:buNone/>
            </a:pPr>
            <a:r>
              <a:rPr kumimoji="0" lang="zh-CN" altLang="en-US" sz="2400" b="0" i="0" u="none" strike="noStrike" cap="none" spc="0" normalizeH="0" baseline="0" dirty="0" smtClean="0">
                <a:ln>
                  <a:noFill/>
                </a:ln>
                <a:solidFill>
                  <a:schemeClr val="bg1"/>
                </a:solidFill>
                <a:effectLst/>
                <a:uFillTx/>
                <a:latin typeface="Gulim" panose="020B0600000101010101" pitchFamily="34" charset="-127"/>
                <a:ea typeface="Gulim" panose="020B0600000101010101" pitchFamily="34" charset="-127"/>
                <a:sym typeface="Arial" panose="020B0604020202020204"/>
              </a:rPr>
              <a:t>区</a:t>
            </a:r>
            <a:r>
              <a:rPr kumimoji="0" lang="zh-CN" altLang="en-US" sz="2400" b="0" i="0" u="none" strike="noStrike" cap="none" spc="0" normalizeH="0" baseline="0" dirty="0">
                <a:ln>
                  <a:noFill/>
                </a:ln>
                <a:solidFill>
                  <a:schemeClr val="bg1"/>
                </a:solidFill>
                <a:effectLst/>
                <a:uFillTx/>
                <a:latin typeface="Gulim" panose="020B0600000101010101" pitchFamily="34" charset="-127"/>
                <a:ea typeface="Gulim" panose="020B0600000101010101" pitchFamily="34" charset="-127"/>
                <a:sym typeface="Arial" panose="020B0604020202020204"/>
              </a:rPr>
              <a:t>块链背景介绍</a:t>
            </a:r>
          </a:p>
        </p:txBody>
      </p:sp>
      <p:sp>
        <p:nvSpPr>
          <p:cNvPr id="15" name="矩形 16"/>
          <p:cNvSpPr/>
          <p:nvPr/>
        </p:nvSpPr>
        <p:spPr>
          <a:xfrm>
            <a:off x="0" y="1991372"/>
            <a:ext cx="1670513" cy="1423191"/>
          </a:xfrm>
          <a:prstGeom prst="rect">
            <a:avLst/>
          </a:prstGeom>
          <a:solidFill>
            <a:srgbClr val="087C3F"/>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dirty="0">
              <a:ln>
                <a:noFill/>
              </a:ln>
              <a:solidFill>
                <a:srgbClr val="000000"/>
              </a:solidFill>
              <a:effectLst/>
              <a:uFillTx/>
              <a:latin typeface="+mn-lt"/>
              <a:ea typeface="+mn-ea"/>
              <a:cs typeface="+mn-cs"/>
              <a:sym typeface="Arial" panose="020B0604020202020204"/>
            </a:endParaRPr>
          </a:p>
        </p:txBody>
      </p:sp>
      <p:sp>
        <p:nvSpPr>
          <p:cNvPr id="16" name="文本框 4"/>
          <p:cNvSpPr txBox="1"/>
          <p:nvPr/>
        </p:nvSpPr>
        <p:spPr>
          <a:xfrm>
            <a:off x="28877" y="2082594"/>
            <a:ext cx="1641636" cy="120032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pPr>
            <a:r>
              <a:rPr kumimoji="0" lang="en-US" altLang="zh-CN" sz="1800" b="0" i="0" u="none" strike="noStrike" cap="none" spc="0" normalizeH="0" baseline="0" dirty="0" smtClean="0">
                <a:ln>
                  <a:noFill/>
                </a:ln>
                <a:solidFill>
                  <a:schemeClr val="bg1"/>
                </a:solidFill>
                <a:effectLst/>
                <a:uFillTx/>
                <a:latin typeface="Gulim" panose="020B0600000101010101" pitchFamily="34" charset="-127"/>
                <a:ea typeface="Gulim" panose="020B0600000101010101" pitchFamily="34" charset="-127"/>
                <a:sym typeface="Arial" panose="020B0604020202020204"/>
              </a:rPr>
              <a:t>PART /</a:t>
            </a:r>
            <a:r>
              <a:rPr kumimoji="0" lang="en-US" altLang="zh-CN" sz="1800" b="0" i="0" u="none" strike="noStrike" cap="none" spc="0" normalizeH="0" dirty="0" smtClean="0">
                <a:ln>
                  <a:noFill/>
                </a:ln>
                <a:solidFill>
                  <a:schemeClr val="bg1"/>
                </a:solidFill>
                <a:effectLst/>
                <a:uFillTx/>
                <a:latin typeface="Gulim" panose="020B0600000101010101" pitchFamily="34" charset="-127"/>
                <a:ea typeface="Gulim" panose="020B0600000101010101" pitchFamily="34" charset="-127"/>
                <a:sym typeface="Arial" panose="020B0604020202020204"/>
              </a:rPr>
              <a:t> 01</a:t>
            </a:r>
          </a:p>
          <a:p>
            <a:pPr marL="0" marR="0" indent="0" algn="ctr" defTabSz="914400" rtl="0" fontAlgn="auto" latinLnBrk="0" hangingPunct="0">
              <a:lnSpc>
                <a:spcPct val="100000"/>
              </a:lnSpc>
              <a:spcBef>
                <a:spcPts val="0"/>
              </a:spcBef>
              <a:spcAft>
                <a:spcPts val="0"/>
              </a:spcAft>
              <a:buClrTx/>
              <a:buSzTx/>
              <a:buFontTx/>
              <a:buNone/>
            </a:pPr>
            <a:endParaRPr lang="en-US" altLang="zh-CN" sz="1800" dirty="0">
              <a:solidFill>
                <a:schemeClr val="bg1"/>
              </a:solidFill>
              <a:latin typeface="Gulim" panose="020B0600000101010101" pitchFamily="34" charset="-127"/>
              <a:ea typeface="Gulim" panose="020B0600000101010101" pitchFamily="34" charset="-127"/>
              <a:sym typeface="Arial" panose="020B0604020202020204"/>
            </a:endParaRPr>
          </a:p>
          <a:p>
            <a:pPr marL="0" marR="0" indent="0" algn="ctr" defTabSz="914400" rtl="0" fontAlgn="auto" latinLnBrk="0" hangingPunct="0">
              <a:lnSpc>
                <a:spcPct val="100000"/>
              </a:lnSpc>
              <a:spcBef>
                <a:spcPts val="0"/>
              </a:spcBef>
              <a:spcAft>
                <a:spcPts val="0"/>
              </a:spcAft>
              <a:buClrTx/>
              <a:buSzTx/>
              <a:buFontTx/>
              <a:buNone/>
            </a:pPr>
            <a:r>
              <a:rPr kumimoji="0" lang="zh-CN" altLang="en-US" sz="1800" b="0" i="0" u="none" strike="noStrike" cap="none" spc="0" normalizeH="0" baseline="0" dirty="0" smtClean="0">
                <a:ln>
                  <a:noFill/>
                </a:ln>
                <a:solidFill>
                  <a:schemeClr val="bg1"/>
                </a:solidFill>
                <a:effectLst/>
                <a:uFillTx/>
                <a:latin typeface="Gulim" panose="020B0600000101010101" pitchFamily="34" charset="-127"/>
                <a:ea typeface="Gulim" panose="020B0600000101010101" pitchFamily="34" charset="-127"/>
                <a:sym typeface="Arial" panose="020B0604020202020204"/>
              </a:rPr>
              <a:t>区</a:t>
            </a:r>
            <a:r>
              <a:rPr kumimoji="0" lang="zh-CN" altLang="en-US" sz="1800" b="0" i="0" u="none" strike="noStrike" cap="none" spc="0" normalizeH="0" baseline="0" dirty="0">
                <a:ln>
                  <a:noFill/>
                </a:ln>
                <a:solidFill>
                  <a:schemeClr val="bg1"/>
                </a:solidFill>
                <a:effectLst/>
                <a:uFillTx/>
                <a:latin typeface="Gulim" panose="020B0600000101010101" pitchFamily="34" charset="-127"/>
                <a:ea typeface="Gulim" panose="020B0600000101010101" pitchFamily="34" charset="-127"/>
                <a:sym typeface="Arial" panose="020B0604020202020204"/>
              </a:rPr>
              <a:t>块链</a:t>
            </a:r>
            <a:r>
              <a:rPr kumimoji="0" lang="zh-CN" altLang="en-US" sz="1800" b="0" i="0" u="none" strike="noStrike" cap="none" spc="0" normalizeH="0" baseline="0" dirty="0" smtClean="0">
                <a:ln>
                  <a:noFill/>
                </a:ln>
                <a:solidFill>
                  <a:schemeClr val="bg1"/>
                </a:solidFill>
                <a:effectLst/>
                <a:uFillTx/>
                <a:latin typeface="Gulim" panose="020B0600000101010101" pitchFamily="34" charset="-127"/>
                <a:ea typeface="Gulim" panose="020B0600000101010101" pitchFamily="34" charset="-127"/>
                <a:sym typeface="Arial" panose="020B0604020202020204"/>
              </a:rPr>
              <a:t>背景</a:t>
            </a:r>
            <a:endParaRPr kumimoji="0" lang="en-US" altLang="zh-CN" sz="1800" b="0" i="0" u="none" strike="noStrike" cap="none" spc="0" normalizeH="0" baseline="0" dirty="0" smtClean="0">
              <a:ln>
                <a:noFill/>
              </a:ln>
              <a:solidFill>
                <a:schemeClr val="bg1"/>
              </a:solidFill>
              <a:effectLst/>
              <a:uFillTx/>
              <a:latin typeface="Gulim" panose="020B0600000101010101" pitchFamily="34" charset="-127"/>
              <a:ea typeface="Gulim" panose="020B0600000101010101" pitchFamily="34" charset="-127"/>
              <a:sym typeface="Arial" panose="020B0604020202020204"/>
            </a:endParaRPr>
          </a:p>
          <a:p>
            <a:pPr marL="0" marR="0" indent="0" algn="ctr" defTabSz="914400" rtl="0" fontAlgn="auto" latinLnBrk="0" hangingPunct="0">
              <a:lnSpc>
                <a:spcPct val="100000"/>
              </a:lnSpc>
              <a:spcBef>
                <a:spcPts val="0"/>
              </a:spcBef>
              <a:spcAft>
                <a:spcPts val="0"/>
              </a:spcAft>
              <a:buClrTx/>
              <a:buSzTx/>
              <a:buFontTx/>
              <a:buNone/>
            </a:pPr>
            <a:r>
              <a:rPr kumimoji="0" lang="zh-CN" altLang="en-US" sz="1800" b="0" i="0" u="none" strike="noStrike" cap="none" spc="0" normalizeH="0" baseline="0" dirty="0" smtClean="0">
                <a:ln>
                  <a:noFill/>
                </a:ln>
                <a:solidFill>
                  <a:schemeClr val="bg1"/>
                </a:solidFill>
                <a:effectLst/>
                <a:uFillTx/>
                <a:latin typeface="Gulim" panose="020B0600000101010101" pitchFamily="34" charset="-127"/>
                <a:ea typeface="Gulim" panose="020B0600000101010101" pitchFamily="34" charset="-127"/>
                <a:sym typeface="Arial" panose="020B0604020202020204"/>
              </a:rPr>
              <a:t>介绍</a:t>
            </a:r>
            <a:endParaRPr kumimoji="0" lang="zh-CN" altLang="en-US" sz="1800" b="0" i="0" u="none" strike="noStrike" cap="none" spc="0" normalizeH="0" baseline="0" dirty="0">
              <a:ln>
                <a:noFill/>
              </a:ln>
              <a:solidFill>
                <a:schemeClr val="bg1"/>
              </a:solidFill>
              <a:effectLst/>
              <a:uFillTx/>
              <a:latin typeface="Gulim" panose="020B0600000101010101" pitchFamily="34" charset="-127"/>
              <a:ea typeface="Gulim" panose="020B0600000101010101" pitchFamily="34" charset="-127"/>
              <a:sym typeface="Arial" panose="020B0604020202020204"/>
            </a:endParaRPr>
          </a:p>
        </p:txBody>
      </p:sp>
      <p:sp>
        <p:nvSpPr>
          <p:cNvPr id="17" name="矩形 17"/>
          <p:cNvSpPr/>
          <p:nvPr/>
        </p:nvSpPr>
        <p:spPr>
          <a:xfrm>
            <a:off x="1670513" y="1991372"/>
            <a:ext cx="2079663" cy="1423189"/>
          </a:xfrm>
          <a:prstGeom prst="rect">
            <a:avLst/>
          </a:prstGeom>
          <a:solidFill>
            <a:srgbClr val="38AA47"/>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914400" hangingPunct="0"/>
            <a:endParaRPr lang="zh-CN" altLang="en-US" sz="1800">
              <a:solidFill>
                <a:srgbClr val="000000"/>
              </a:solidFill>
              <a:sym typeface="Arial" panose="020B0604020202020204"/>
            </a:endParaRPr>
          </a:p>
        </p:txBody>
      </p:sp>
      <p:sp>
        <p:nvSpPr>
          <p:cNvPr id="18" name="文本框 17"/>
          <p:cNvSpPr txBox="1"/>
          <p:nvPr/>
        </p:nvSpPr>
        <p:spPr>
          <a:xfrm>
            <a:off x="1670513" y="2175483"/>
            <a:ext cx="2031603" cy="923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pPr>
            <a:r>
              <a:rPr kumimoji="0" lang="en-US" altLang="zh-CN" sz="1800" b="0" i="0" u="none" strike="noStrike" cap="none" spc="0" normalizeH="0" baseline="0" dirty="0" smtClean="0">
                <a:ln>
                  <a:noFill/>
                </a:ln>
                <a:solidFill>
                  <a:schemeClr val="bg1"/>
                </a:solidFill>
                <a:effectLst/>
                <a:uFillTx/>
                <a:latin typeface="Gulim" panose="020B0600000101010101" pitchFamily="34" charset="-127"/>
                <a:ea typeface="Gulim" panose="020B0600000101010101" pitchFamily="34" charset="-127"/>
                <a:sym typeface="Arial" panose="020B0604020202020204"/>
              </a:rPr>
              <a:t>PART /</a:t>
            </a:r>
            <a:r>
              <a:rPr kumimoji="0" lang="en-US" altLang="zh-CN" sz="1800" b="0" i="0" u="none" strike="noStrike" cap="none" spc="0" normalizeH="0" dirty="0" smtClean="0">
                <a:ln>
                  <a:noFill/>
                </a:ln>
                <a:solidFill>
                  <a:schemeClr val="bg1"/>
                </a:solidFill>
                <a:effectLst/>
                <a:uFillTx/>
                <a:latin typeface="Gulim" panose="020B0600000101010101" pitchFamily="34" charset="-127"/>
                <a:ea typeface="Gulim" panose="020B0600000101010101" pitchFamily="34" charset="-127"/>
                <a:sym typeface="Arial" panose="020B0604020202020204"/>
              </a:rPr>
              <a:t> 02</a:t>
            </a:r>
          </a:p>
          <a:p>
            <a:pPr marL="0" marR="0" indent="0" algn="ctr"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dirty="0">
              <a:ln>
                <a:noFill/>
              </a:ln>
              <a:solidFill>
                <a:schemeClr val="bg1"/>
              </a:solidFill>
              <a:effectLst/>
              <a:uFillTx/>
              <a:latin typeface="Gulim" panose="020B0600000101010101" pitchFamily="34" charset="-127"/>
              <a:ea typeface="Gulim" panose="020B0600000101010101" pitchFamily="34" charset="-127"/>
              <a:sym typeface="Arial" panose="020B0604020202020204"/>
            </a:endParaRPr>
          </a:p>
          <a:p>
            <a:pPr marL="0" marR="0" indent="0" algn="ctr" defTabSz="914400" rtl="0" fontAlgn="auto" latinLnBrk="0" hangingPunct="0">
              <a:lnSpc>
                <a:spcPct val="100000"/>
              </a:lnSpc>
              <a:spcBef>
                <a:spcPts val="0"/>
              </a:spcBef>
              <a:spcAft>
                <a:spcPts val="0"/>
              </a:spcAft>
              <a:buClrTx/>
              <a:buSzTx/>
              <a:buFontTx/>
              <a:buNone/>
            </a:pPr>
            <a:r>
              <a:rPr kumimoji="0" lang="zh-CN" altLang="en-US" sz="1800" dirty="0">
                <a:ln>
                  <a:noFill/>
                </a:ln>
                <a:solidFill>
                  <a:schemeClr val="bg1"/>
                </a:solidFill>
                <a:effectLst/>
                <a:uFillTx/>
                <a:latin typeface="Gulim" panose="020B0600000101010101" pitchFamily="34" charset="-127"/>
                <a:ea typeface="Gulim" panose="020B0600000101010101" pitchFamily="34" charset="-127"/>
                <a:sym typeface="Arial" panose="020B0604020202020204"/>
              </a:rPr>
              <a:t>智能</a:t>
            </a:r>
            <a:r>
              <a:rPr kumimoji="0" lang="zh-CN" altLang="en-US" sz="1800" dirty="0" smtClean="0">
                <a:ln>
                  <a:noFill/>
                </a:ln>
                <a:solidFill>
                  <a:schemeClr val="bg1"/>
                </a:solidFill>
                <a:effectLst/>
                <a:uFillTx/>
                <a:latin typeface="Gulim" panose="020B0600000101010101" pitchFamily="34" charset="-127"/>
                <a:ea typeface="Gulim" panose="020B0600000101010101" pitchFamily="34" charset="-127"/>
                <a:sym typeface="Arial" panose="020B0604020202020204"/>
              </a:rPr>
              <a:t>合约安全</a:t>
            </a:r>
            <a:r>
              <a:rPr kumimoji="0" lang="zh-CN" altLang="en-US" sz="1800" dirty="0">
                <a:ln>
                  <a:noFill/>
                </a:ln>
                <a:solidFill>
                  <a:schemeClr val="bg1"/>
                </a:solidFill>
                <a:effectLst/>
                <a:uFillTx/>
                <a:latin typeface="Gulim" panose="020B0600000101010101" pitchFamily="34" charset="-127"/>
                <a:ea typeface="Gulim" panose="020B0600000101010101" pitchFamily="34" charset="-127"/>
                <a:sym typeface="Arial" panose="020B0604020202020204"/>
              </a:rPr>
              <a:t>概述</a:t>
            </a:r>
            <a:endParaRPr kumimoji="0" lang="zh-CN" altLang="en-US" sz="1800" b="0" i="0" u="none" strike="noStrike" cap="none" spc="0" normalizeH="0" baseline="0" dirty="0">
              <a:ln>
                <a:noFill/>
              </a:ln>
              <a:solidFill>
                <a:schemeClr val="bg1"/>
              </a:solidFill>
              <a:effectLst/>
              <a:uFillTx/>
              <a:latin typeface="Gulim" panose="020B0600000101010101" pitchFamily="34" charset="-127"/>
              <a:ea typeface="Gulim" panose="020B0600000101010101" pitchFamily="34" charset="-127"/>
              <a:sym typeface="Arial" panose="020B0604020202020204"/>
            </a:endParaRPr>
          </a:p>
        </p:txBody>
      </p:sp>
      <p:sp>
        <p:nvSpPr>
          <p:cNvPr id="19" name="矩形 19"/>
          <p:cNvSpPr/>
          <p:nvPr/>
        </p:nvSpPr>
        <p:spPr>
          <a:xfrm>
            <a:off x="3750176" y="1991372"/>
            <a:ext cx="2015753" cy="1423189"/>
          </a:xfrm>
          <a:prstGeom prst="rect">
            <a:avLst/>
          </a:prstGeom>
          <a:solidFill>
            <a:srgbClr val="E2943F"/>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914400" hangingPunct="0"/>
            <a:endParaRPr lang="zh-CN" altLang="en-US" sz="1800">
              <a:solidFill>
                <a:srgbClr val="000000"/>
              </a:solidFill>
              <a:sym typeface="Arial" panose="020B0604020202020204"/>
            </a:endParaRPr>
          </a:p>
        </p:txBody>
      </p:sp>
      <p:sp>
        <p:nvSpPr>
          <p:cNvPr id="20" name="文本框 10"/>
          <p:cNvSpPr txBox="1"/>
          <p:nvPr/>
        </p:nvSpPr>
        <p:spPr>
          <a:xfrm>
            <a:off x="3896139" y="2154418"/>
            <a:ext cx="1709531" cy="120032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pPr>
            <a:r>
              <a:rPr kumimoji="0" lang="en-US" altLang="zh-CN" sz="1800" b="0" i="0" u="none" strike="noStrike" cap="none" spc="0" normalizeH="0" baseline="0" dirty="0" smtClean="0">
                <a:ln>
                  <a:noFill/>
                </a:ln>
                <a:solidFill>
                  <a:schemeClr val="bg1"/>
                </a:solidFill>
                <a:effectLst/>
                <a:uFillTx/>
                <a:latin typeface="Gulim" panose="020B0600000101010101" pitchFamily="34" charset="-127"/>
                <a:ea typeface="Gulim" panose="020B0600000101010101" pitchFamily="34" charset="-127"/>
                <a:sym typeface="Arial" panose="020B0604020202020204"/>
              </a:rPr>
              <a:t>PART /</a:t>
            </a:r>
            <a:r>
              <a:rPr kumimoji="0" lang="en-US" altLang="zh-CN" sz="1800" b="0" i="0" u="none" strike="noStrike" cap="none" spc="0" normalizeH="0" dirty="0" smtClean="0">
                <a:ln>
                  <a:noFill/>
                </a:ln>
                <a:solidFill>
                  <a:schemeClr val="bg1"/>
                </a:solidFill>
                <a:effectLst/>
                <a:uFillTx/>
                <a:latin typeface="Gulim" panose="020B0600000101010101" pitchFamily="34" charset="-127"/>
                <a:ea typeface="Gulim" panose="020B0600000101010101" pitchFamily="34" charset="-127"/>
                <a:sym typeface="Arial" panose="020B0604020202020204"/>
              </a:rPr>
              <a:t> 03</a:t>
            </a:r>
          </a:p>
          <a:p>
            <a:pPr marL="0" marR="0" indent="0" algn="ctr"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dirty="0">
              <a:ln>
                <a:noFill/>
              </a:ln>
              <a:solidFill>
                <a:schemeClr val="bg1"/>
              </a:solidFill>
              <a:effectLst/>
              <a:uFillTx/>
              <a:latin typeface="Gulim" panose="020B0600000101010101" pitchFamily="34" charset="-127"/>
              <a:ea typeface="Gulim" panose="020B0600000101010101" pitchFamily="34" charset="-127"/>
              <a:sym typeface="Arial" panose="020B0604020202020204"/>
            </a:endParaRPr>
          </a:p>
          <a:p>
            <a:pPr marL="0" marR="0" indent="0" algn="ctr" defTabSz="914400" rtl="0" fontAlgn="auto" latinLnBrk="0" hangingPunct="0">
              <a:lnSpc>
                <a:spcPct val="100000"/>
              </a:lnSpc>
              <a:spcBef>
                <a:spcPts val="0"/>
              </a:spcBef>
              <a:spcAft>
                <a:spcPts val="0"/>
              </a:spcAft>
              <a:buClrTx/>
              <a:buSzTx/>
              <a:buFontTx/>
              <a:buNone/>
            </a:pPr>
            <a:r>
              <a:rPr kumimoji="0" lang="zh-CN" altLang="en-US" sz="1800" dirty="0">
                <a:ln>
                  <a:noFill/>
                </a:ln>
                <a:solidFill>
                  <a:schemeClr val="bg1"/>
                </a:solidFill>
                <a:effectLst/>
                <a:uFillTx/>
                <a:latin typeface="Gulim" panose="020B0600000101010101" pitchFamily="34" charset="-127"/>
                <a:ea typeface="Gulim" panose="020B0600000101010101" pitchFamily="34" charset="-127"/>
                <a:sym typeface="Arial" panose="020B0604020202020204"/>
              </a:rPr>
              <a:t>自动化漏洞挖掘</a:t>
            </a:r>
            <a:endParaRPr kumimoji="0" lang="zh-CN" altLang="en-US" sz="1800" b="0" i="0" u="none" strike="noStrike" cap="none" spc="0" normalizeH="0" baseline="0" dirty="0">
              <a:ln>
                <a:noFill/>
              </a:ln>
              <a:solidFill>
                <a:schemeClr val="bg1"/>
              </a:solidFill>
              <a:effectLst/>
              <a:uFillTx/>
              <a:latin typeface="Gulim" panose="020B0600000101010101" pitchFamily="34" charset="-127"/>
              <a:ea typeface="Gulim" panose="020B0600000101010101" pitchFamily="34" charset="-127"/>
              <a:sym typeface="Arial" panose="020B0604020202020204"/>
            </a:endParaRPr>
          </a:p>
          <a:p>
            <a:pPr marL="0" marR="0" indent="0" algn="ctr"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dirty="0">
              <a:ln>
                <a:noFill/>
              </a:ln>
              <a:solidFill>
                <a:schemeClr val="bg1"/>
              </a:solidFill>
              <a:effectLst/>
              <a:uFillTx/>
              <a:latin typeface="Gulim" panose="020B0600000101010101" pitchFamily="34" charset="-127"/>
              <a:ea typeface="Gulim" panose="020B0600000101010101" pitchFamily="34" charset="-127"/>
              <a:sym typeface="Arial" panose="020B0604020202020204"/>
            </a:endParaRPr>
          </a:p>
        </p:txBody>
      </p:sp>
      <p:sp>
        <p:nvSpPr>
          <p:cNvPr id="21" name="矩形 21"/>
          <p:cNvSpPr/>
          <p:nvPr/>
        </p:nvSpPr>
        <p:spPr>
          <a:xfrm>
            <a:off x="5765929" y="1991371"/>
            <a:ext cx="2026350" cy="1423191"/>
          </a:xfrm>
          <a:prstGeom prst="rect">
            <a:avLst/>
          </a:prstGeom>
          <a:solidFill>
            <a:schemeClr val="bg1">
              <a:lumMod val="75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914400" hangingPunct="0"/>
            <a:endParaRPr lang="zh-CN" altLang="en-US" sz="1800">
              <a:solidFill>
                <a:srgbClr val="000000"/>
              </a:solidFill>
              <a:sym typeface="Arial" panose="020B0604020202020204"/>
            </a:endParaRPr>
          </a:p>
        </p:txBody>
      </p:sp>
      <p:sp>
        <p:nvSpPr>
          <p:cNvPr id="22" name="文本框 21"/>
          <p:cNvSpPr txBox="1"/>
          <p:nvPr/>
        </p:nvSpPr>
        <p:spPr>
          <a:xfrm>
            <a:off x="5911892" y="2145842"/>
            <a:ext cx="1586477" cy="120032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pPr>
            <a:r>
              <a:rPr kumimoji="0" lang="en-US" altLang="zh-CN" sz="1800" b="0" i="0" u="none" strike="noStrike" cap="none" spc="0" normalizeH="0" baseline="0" dirty="0" smtClean="0">
                <a:ln>
                  <a:noFill/>
                </a:ln>
                <a:solidFill>
                  <a:schemeClr val="bg1"/>
                </a:solidFill>
                <a:effectLst/>
                <a:uFillTx/>
                <a:latin typeface="Gulim" panose="020B0600000101010101" pitchFamily="34" charset="-127"/>
                <a:ea typeface="Gulim" panose="020B0600000101010101" pitchFamily="34" charset="-127"/>
                <a:sym typeface="Arial" panose="020B0604020202020204"/>
              </a:rPr>
              <a:t>PART /</a:t>
            </a:r>
            <a:r>
              <a:rPr kumimoji="0" lang="en-US" altLang="zh-CN" sz="1800" b="0" i="0" u="none" strike="noStrike" cap="none" spc="0" normalizeH="0" dirty="0" smtClean="0">
                <a:ln>
                  <a:noFill/>
                </a:ln>
                <a:solidFill>
                  <a:schemeClr val="bg1"/>
                </a:solidFill>
                <a:effectLst/>
                <a:uFillTx/>
                <a:latin typeface="Gulim" panose="020B0600000101010101" pitchFamily="34" charset="-127"/>
                <a:ea typeface="Gulim" panose="020B0600000101010101" pitchFamily="34" charset="-127"/>
                <a:sym typeface="Arial" panose="020B0604020202020204"/>
              </a:rPr>
              <a:t> 04</a:t>
            </a:r>
          </a:p>
          <a:p>
            <a:pPr marL="0" marR="0" indent="0" algn="ctr"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dirty="0">
              <a:ln>
                <a:noFill/>
              </a:ln>
              <a:solidFill>
                <a:schemeClr val="bg1"/>
              </a:solidFill>
              <a:effectLst/>
              <a:uFillTx/>
              <a:latin typeface="Gulim" panose="020B0600000101010101" pitchFamily="34" charset="-127"/>
              <a:ea typeface="Gulim" panose="020B0600000101010101" pitchFamily="34" charset="-127"/>
              <a:sym typeface="Arial" panose="020B0604020202020204"/>
            </a:endParaRPr>
          </a:p>
          <a:p>
            <a:pPr marL="0" marR="0" indent="0" algn="ctr" defTabSz="914400" rtl="0" fontAlgn="auto" latinLnBrk="0" hangingPunct="0">
              <a:lnSpc>
                <a:spcPct val="100000"/>
              </a:lnSpc>
              <a:spcBef>
                <a:spcPts val="0"/>
              </a:spcBef>
              <a:spcAft>
                <a:spcPts val="0"/>
              </a:spcAft>
              <a:buClrTx/>
              <a:buSzTx/>
              <a:buFontTx/>
              <a:buNone/>
            </a:pPr>
            <a:r>
              <a:rPr kumimoji="0" lang="zh-CN" altLang="en-US" sz="1800" dirty="0">
                <a:ln>
                  <a:noFill/>
                </a:ln>
                <a:solidFill>
                  <a:schemeClr val="bg1"/>
                </a:solidFill>
                <a:effectLst/>
                <a:uFillTx/>
                <a:latin typeface="Gulim" panose="020B0600000101010101" pitchFamily="34" charset="-127"/>
                <a:ea typeface="Gulim" panose="020B0600000101010101" pitchFamily="34" charset="-127"/>
                <a:sym typeface="Arial" panose="020B0604020202020204"/>
              </a:rPr>
              <a:t>挖掘效果评估</a:t>
            </a:r>
            <a:endParaRPr kumimoji="0" lang="zh-CN" altLang="en-US" sz="1800" b="0" i="0" u="none" strike="noStrike" cap="none" spc="0" normalizeH="0" baseline="0" dirty="0">
              <a:ln>
                <a:noFill/>
              </a:ln>
              <a:solidFill>
                <a:schemeClr val="bg1"/>
              </a:solidFill>
              <a:effectLst/>
              <a:uFillTx/>
              <a:latin typeface="Gulim" panose="020B0600000101010101" pitchFamily="34" charset="-127"/>
              <a:ea typeface="Gulim" panose="020B0600000101010101" pitchFamily="34" charset="-127"/>
              <a:sym typeface="Arial" panose="020B0604020202020204"/>
            </a:endParaRPr>
          </a:p>
          <a:p>
            <a:pPr marL="0" marR="0" indent="0" algn="ctr"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dirty="0">
              <a:ln>
                <a:noFill/>
              </a:ln>
              <a:solidFill>
                <a:schemeClr val="bg1"/>
              </a:solidFill>
              <a:effectLst/>
              <a:uFillTx/>
              <a:latin typeface="Gulim" panose="020B0600000101010101" pitchFamily="34" charset="-127"/>
              <a:ea typeface="Gulim" panose="020B0600000101010101" pitchFamily="34" charset="-127"/>
              <a:sym typeface="Arial" panose="020B0604020202020204"/>
            </a:endParaRPr>
          </a:p>
        </p:txBody>
      </p:sp>
      <p:sp>
        <p:nvSpPr>
          <p:cNvPr id="25" name="矩形 22"/>
          <p:cNvSpPr/>
          <p:nvPr/>
        </p:nvSpPr>
        <p:spPr>
          <a:xfrm>
            <a:off x="7781682" y="1991370"/>
            <a:ext cx="1362318" cy="1423191"/>
          </a:xfrm>
          <a:prstGeom prst="rect">
            <a:avLst/>
          </a:prstGeom>
          <a:solidFill>
            <a:schemeClr val="bg1">
              <a:lumMod val="75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914400" hangingPunct="0"/>
            <a:endParaRPr lang="zh-CN" altLang="en-US" sz="1800">
              <a:solidFill>
                <a:srgbClr val="000000"/>
              </a:solidFill>
              <a:sym typeface="Arial" panose="020B0604020202020204"/>
            </a:endParaRPr>
          </a:p>
        </p:txBody>
      </p:sp>
      <p:sp>
        <p:nvSpPr>
          <p:cNvPr id="26" name="文本框 30"/>
          <p:cNvSpPr txBox="1"/>
          <p:nvPr/>
        </p:nvSpPr>
        <p:spPr>
          <a:xfrm>
            <a:off x="7739856" y="2175483"/>
            <a:ext cx="1261979" cy="923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pPr>
            <a:r>
              <a:rPr kumimoji="0" lang="en-US" altLang="zh-CN" sz="1800" b="0" i="0" u="none" strike="noStrike" cap="none" spc="0" normalizeH="0" baseline="0" dirty="0" smtClean="0">
                <a:ln>
                  <a:noFill/>
                </a:ln>
                <a:solidFill>
                  <a:schemeClr val="bg1"/>
                </a:solidFill>
                <a:effectLst/>
                <a:uFillTx/>
                <a:latin typeface="Gulim" panose="020B0600000101010101" pitchFamily="34" charset="-127"/>
                <a:ea typeface="Gulim" panose="020B0600000101010101" pitchFamily="34" charset="-127"/>
                <a:sym typeface="Arial" panose="020B0604020202020204"/>
              </a:rPr>
              <a:t>PART /</a:t>
            </a:r>
            <a:r>
              <a:rPr kumimoji="0" lang="en-US" altLang="zh-CN" sz="1800" b="0" i="0" u="none" strike="noStrike" cap="none" spc="0" normalizeH="0" dirty="0" smtClean="0">
                <a:ln>
                  <a:noFill/>
                </a:ln>
                <a:solidFill>
                  <a:schemeClr val="bg1"/>
                </a:solidFill>
                <a:effectLst/>
                <a:uFillTx/>
                <a:latin typeface="Gulim" panose="020B0600000101010101" pitchFamily="34" charset="-127"/>
                <a:ea typeface="Gulim" panose="020B0600000101010101" pitchFamily="34" charset="-127"/>
                <a:sym typeface="Arial" panose="020B0604020202020204"/>
              </a:rPr>
              <a:t> 05</a:t>
            </a:r>
          </a:p>
          <a:p>
            <a:pPr marL="0" marR="0" indent="0" algn="ctr"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dirty="0">
              <a:ln>
                <a:noFill/>
              </a:ln>
              <a:solidFill>
                <a:schemeClr val="bg1"/>
              </a:solidFill>
              <a:effectLst/>
              <a:uFillTx/>
              <a:latin typeface="Gulim" panose="020B0600000101010101" pitchFamily="34" charset="-127"/>
              <a:ea typeface="Gulim" panose="020B0600000101010101" pitchFamily="34" charset="-127"/>
              <a:sym typeface="Arial" panose="020B0604020202020204"/>
            </a:endParaRPr>
          </a:p>
          <a:p>
            <a:pPr marL="0" marR="0" indent="0" algn="ctr" defTabSz="914400" rtl="0" fontAlgn="auto" latinLnBrk="0" hangingPunct="0">
              <a:lnSpc>
                <a:spcPct val="100000"/>
              </a:lnSpc>
              <a:spcBef>
                <a:spcPts val="0"/>
              </a:spcBef>
              <a:spcAft>
                <a:spcPts val="0"/>
              </a:spcAft>
              <a:buClrTx/>
              <a:buSzTx/>
              <a:buFontTx/>
              <a:buNone/>
            </a:pPr>
            <a:r>
              <a:rPr kumimoji="0" lang="zh-CN" altLang="en-US" sz="1800" dirty="0">
                <a:ln>
                  <a:noFill/>
                </a:ln>
                <a:solidFill>
                  <a:schemeClr val="bg1"/>
                </a:solidFill>
                <a:effectLst/>
                <a:uFillTx/>
                <a:latin typeface="Gulim" panose="020B0600000101010101" pitchFamily="34" charset="-127"/>
                <a:ea typeface="Gulim" panose="020B0600000101010101" pitchFamily="34" charset="-127"/>
                <a:sym typeface="Arial" panose="020B0604020202020204"/>
              </a:rPr>
              <a:t>总结</a:t>
            </a:r>
            <a:endParaRPr kumimoji="0" lang="zh-CN" altLang="en-US" sz="1800" b="0" i="0" u="none" strike="noStrike" cap="none" spc="0" normalizeH="0" baseline="0" dirty="0">
              <a:ln>
                <a:noFill/>
              </a:ln>
              <a:solidFill>
                <a:schemeClr val="bg1"/>
              </a:solidFill>
              <a:effectLst/>
              <a:uFillTx/>
              <a:latin typeface="Gulim" panose="020B0600000101010101" pitchFamily="34" charset="-127"/>
              <a:ea typeface="Gulim" panose="020B0600000101010101" pitchFamily="34" charset="-127"/>
              <a:sym typeface="Arial" panose="020B0604020202020204"/>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b="1" dirty="0">
                <a:solidFill>
                  <a:srgbClr val="404040"/>
                </a:solidFill>
                <a:latin typeface="微软雅黑" panose="020B0503020204020204" charset="-122"/>
                <a:ea typeface="微软雅黑" panose="020B0503020204020204" charset="-122"/>
              </a:rPr>
              <a:t>自动化漏洞</a:t>
            </a:r>
            <a:r>
              <a:rPr lang="zh-CN" altLang="en-US" b="1" dirty="0" smtClean="0">
                <a:solidFill>
                  <a:srgbClr val="404040"/>
                </a:solidFill>
                <a:latin typeface="微软雅黑" panose="020B0503020204020204" charset="-122"/>
                <a:ea typeface="微软雅黑" panose="020B0503020204020204" charset="-122"/>
              </a:rPr>
              <a:t>挖掘</a:t>
            </a:r>
            <a:endParaRPr lang="zh-CN" altLang="en-US" dirty="0"/>
          </a:p>
        </p:txBody>
      </p:sp>
      <p:sp>
        <p:nvSpPr>
          <p:cNvPr id="3" name="内容占位符 2"/>
          <p:cNvSpPr>
            <a:spLocks noGrp="1"/>
          </p:cNvSpPr>
          <p:nvPr>
            <p:ph idx="1"/>
          </p:nvPr>
        </p:nvSpPr>
        <p:spPr/>
        <p:txBody>
          <a:bodyPr/>
          <a:lstStyle/>
          <a:p>
            <a:endParaRPr lang="en-US" altLang="zh-CN" dirty="0" smtClean="0">
              <a:latin typeface="仿宋" panose="02010609060101010101" charset="-122"/>
              <a:ea typeface="仿宋" panose="02010609060101010101" charset="-122"/>
              <a:sym typeface="+mn-ea"/>
            </a:endParaRPr>
          </a:p>
          <a:p>
            <a:r>
              <a:rPr lang="zh-CN" altLang="en-US" dirty="0" smtClean="0">
                <a:latin typeface="仿宋" panose="02010609060101010101" charset="-122"/>
                <a:ea typeface="仿宋" panose="02010609060101010101" charset="-122"/>
                <a:sym typeface="+mn-ea"/>
              </a:rPr>
              <a:t>以智能合约中</a:t>
            </a:r>
            <a:r>
              <a:rPr lang="zh-CN" altLang="en-US" b="1" dirty="0" smtClean="0">
                <a:latin typeface="仿宋" panose="02010609060101010101" charset="-122"/>
                <a:ea typeface="仿宋" panose="02010609060101010101" charset="-122"/>
                <a:sym typeface="+mn-ea"/>
              </a:rPr>
              <a:t>整数</a:t>
            </a:r>
            <a:r>
              <a:rPr lang="zh-CN" altLang="en-US" b="1" dirty="0">
                <a:latin typeface="仿宋" panose="02010609060101010101" charset="-122"/>
                <a:ea typeface="仿宋" panose="02010609060101010101" charset="-122"/>
                <a:sym typeface="+mn-ea"/>
              </a:rPr>
              <a:t>型溢出</a:t>
            </a:r>
            <a:r>
              <a:rPr lang="zh-CN" altLang="en-US" dirty="0">
                <a:latin typeface="仿宋" panose="02010609060101010101" charset="-122"/>
                <a:ea typeface="仿宋" panose="02010609060101010101" charset="-122"/>
                <a:sym typeface="+mn-ea"/>
              </a:rPr>
              <a:t>漏洞作为</a:t>
            </a:r>
            <a:r>
              <a:rPr lang="zh-CN" altLang="en-US" dirty="0" smtClean="0">
                <a:latin typeface="仿宋" panose="02010609060101010101" charset="-122"/>
                <a:ea typeface="仿宋" panose="02010609060101010101" charset="-122"/>
                <a:sym typeface="+mn-ea"/>
              </a:rPr>
              <a:t>目标</a:t>
            </a:r>
            <a:endParaRPr lang="en-US" altLang="zh-CN" dirty="0" smtClean="0">
              <a:latin typeface="仿宋" panose="02010609060101010101" charset="-122"/>
              <a:ea typeface="仿宋" panose="02010609060101010101" charset="-122"/>
              <a:sym typeface="+mn-ea"/>
            </a:endParaRPr>
          </a:p>
          <a:p>
            <a:endParaRPr lang="en-US" altLang="zh-CN" dirty="0">
              <a:latin typeface="仿宋" panose="02010609060101010101" charset="-122"/>
              <a:ea typeface="仿宋" panose="02010609060101010101" charset="-122"/>
              <a:sym typeface="+mn-ea"/>
            </a:endParaRPr>
          </a:p>
          <a:p>
            <a:endParaRPr lang="en-US" altLang="zh-CN" dirty="0" smtClean="0">
              <a:latin typeface="仿宋" panose="02010609060101010101" charset="-122"/>
              <a:ea typeface="仿宋" panose="02010609060101010101" charset="-122"/>
              <a:sym typeface="+mn-ea"/>
            </a:endParaRPr>
          </a:p>
          <a:p>
            <a:endParaRPr lang="en-US" altLang="zh-CN" dirty="0">
              <a:latin typeface="仿宋" panose="02010609060101010101" charset="-122"/>
              <a:ea typeface="仿宋" panose="02010609060101010101" charset="-122"/>
              <a:sym typeface="+mn-ea"/>
            </a:endParaRPr>
          </a:p>
          <a:p>
            <a:endParaRPr lang="en-US" altLang="zh-CN" dirty="0" smtClean="0">
              <a:latin typeface="仿宋" panose="02010609060101010101" charset="-122"/>
              <a:ea typeface="仿宋" panose="02010609060101010101" charset="-122"/>
              <a:sym typeface="+mn-ea"/>
            </a:endParaRPr>
          </a:p>
          <a:p>
            <a:r>
              <a:rPr lang="zh-CN" altLang="en-US" b="1" dirty="0">
                <a:latin typeface="微软雅黑" panose="020B0503020204020204" charset="-122"/>
                <a:ea typeface="微软雅黑" panose="020B0503020204020204" charset="-122"/>
              </a:rPr>
              <a:t>整数溢出漏洞的关键特征：</a:t>
            </a:r>
            <a:r>
              <a:rPr lang="zh-CN" altLang="en-US" dirty="0">
                <a:latin typeface="仿宋" panose="02010609060101010101" charset="-122"/>
                <a:ea typeface="仿宋" panose="02010609060101010101" charset="-122"/>
              </a:rPr>
              <a:t>危险操作、危害利用</a:t>
            </a:r>
          </a:p>
          <a:p>
            <a:endParaRPr lang="zh-CN" altLang="en-US" dirty="0">
              <a:latin typeface="仿宋" panose="02010609060101010101" charset="-122"/>
              <a:ea typeface="仿宋" panose="02010609060101010101" charset="-122"/>
            </a:endParaRPr>
          </a:p>
          <a:p>
            <a:r>
              <a:rPr lang="zh-CN" altLang="en-US" dirty="0">
                <a:latin typeface="仿宋" panose="02010609060101010101" charset="-122"/>
                <a:ea typeface="仿宋" panose="02010609060101010101" charset="-122"/>
              </a:rPr>
              <a:t>最大的</a:t>
            </a:r>
            <a:r>
              <a:rPr lang="zh-CN" altLang="en-US" b="1" dirty="0">
                <a:solidFill>
                  <a:srgbClr val="FF0000"/>
                </a:solidFill>
                <a:latin typeface="仿宋" panose="02010609060101010101" charset="-122"/>
                <a:ea typeface="仿宋" panose="02010609060101010101" charset="-122"/>
              </a:rPr>
              <a:t>难点：</a:t>
            </a:r>
            <a:r>
              <a:rPr lang="zh-CN" altLang="en-US" dirty="0">
                <a:latin typeface="仿宋" panose="02010609060101010101" charset="-122"/>
                <a:ea typeface="仿宋" panose="02010609060101010101" charset="-122"/>
              </a:rPr>
              <a:t>如何判断溢出是否真正导致了危害？</a:t>
            </a:r>
          </a:p>
          <a:p>
            <a:endParaRPr lang="zh-CN" altLang="en-US" dirty="0">
              <a:latin typeface="仿宋" panose="02010609060101010101" charset="-122"/>
              <a:ea typeface="仿宋" panose="02010609060101010101" charset="-122"/>
            </a:endParaRPr>
          </a:p>
          <a:p>
            <a:r>
              <a:rPr lang="zh-CN" altLang="en-US" dirty="0">
                <a:latin typeface="仿宋" panose="02010609060101010101" charset="-122"/>
                <a:ea typeface="仿宋" panose="02010609060101010101" charset="-122"/>
              </a:rPr>
              <a:t>溢出点和危害点通常情况下的的不一致性，导致了多变的上下文</a:t>
            </a:r>
          </a:p>
          <a:p>
            <a:r>
              <a:rPr lang="zh-CN" altLang="en-US" dirty="0">
                <a:latin typeface="仿宋" panose="02010609060101010101" charset="-122"/>
                <a:ea typeface="仿宋" panose="02010609060101010101" charset="-122"/>
              </a:rPr>
              <a:t>环境，不合理的检查逻辑将会导致大量误报。</a:t>
            </a:r>
          </a:p>
          <a:p>
            <a:endParaRPr lang="zh-CN" altLang="en-US" dirty="0"/>
          </a:p>
        </p:txBody>
      </p:sp>
      <p:sp>
        <p:nvSpPr>
          <p:cNvPr id="4" name="灯片编号占位符 3"/>
          <p:cNvSpPr>
            <a:spLocks noGrp="1"/>
          </p:cNvSpPr>
          <p:nvPr>
            <p:ph type="sldNum" sz="quarter" idx="12"/>
          </p:nvPr>
        </p:nvSpPr>
        <p:spPr/>
        <p:txBody>
          <a:bodyPr/>
          <a:lstStyle/>
          <a:p>
            <a:fld id="{565CE74E-AB26-4998-AD42-012C4C1AD076}" type="slidenum">
              <a:rPr lang="zh-CN" altLang="en-US" smtClean="0"/>
              <a:t>16</a:t>
            </a:fld>
            <a:endParaRPr lang="zh-CN" altLang="en-US" dirty="0"/>
          </a:p>
        </p:txBody>
      </p:sp>
      <p:grpSp>
        <p:nvGrpSpPr>
          <p:cNvPr id="5" name="Group 22"/>
          <p:cNvGrpSpPr/>
          <p:nvPr/>
        </p:nvGrpSpPr>
        <p:grpSpPr>
          <a:xfrm>
            <a:off x="5688681" y="825738"/>
            <a:ext cx="2931795" cy="2952555"/>
            <a:chOff x="1773484" y="3965853"/>
            <a:chExt cx="2523040" cy="2660490"/>
          </a:xfrm>
        </p:grpSpPr>
        <p:sp>
          <p:nvSpPr>
            <p:cNvPr id="6" name="Oval 11"/>
            <p:cNvSpPr/>
            <p:nvPr/>
          </p:nvSpPr>
          <p:spPr bwMode="auto">
            <a:xfrm>
              <a:off x="2030819" y="4391247"/>
              <a:ext cx="1903228" cy="1903228"/>
            </a:xfrm>
            <a:prstGeom prst="ellipse">
              <a:avLst/>
            </a:prstGeom>
            <a:noFill/>
            <a:ln w="28575" cap="flat" cmpd="sng" algn="ctr">
              <a:solidFill>
                <a:srgbClr val="7030A0"/>
              </a:solidFill>
              <a:prstDash val="solid"/>
              <a:round/>
              <a:headEnd type="none" w="med" len="med"/>
              <a:tailEnd type="none" w="med" len="med"/>
            </a:ln>
            <a:effectLst/>
          </p:spPr>
          <p:txBody>
            <a:bodyPr vert="horz" wrap="square" lIns="90000" tIns="46800" rIns="90000" bIns="46800" numCol="1" rtlCol="0" anchor="t" anchorCtr="0" compatLnSpc="1">
              <a:spAutoFit/>
            </a:bodyPr>
            <a:lstStyle/>
            <a:p>
              <a:pPr marL="0" marR="0" indent="0" algn="l" defTabSz="914400" rtl="0" eaLnBrk="1" fontAlgn="base" latinLnBrk="0" hangingPunct="1">
                <a:lnSpc>
                  <a:spcPct val="100000"/>
                </a:lnSpc>
                <a:spcBef>
                  <a:spcPct val="0"/>
                </a:spcBef>
                <a:spcAft>
                  <a:spcPct val="0"/>
                </a:spcAft>
                <a:buClrTx/>
                <a:buSzTx/>
                <a:buFontTx/>
                <a:buNone/>
              </a:pPr>
              <a:endParaRPr kumimoji="1" lang="en-US" sz="3200" b="1" i="0" u="none" strike="noStrike" cap="none" normalizeH="0" baseline="0">
                <a:ln>
                  <a:noFill/>
                </a:ln>
                <a:solidFill>
                  <a:schemeClr val="tx1"/>
                </a:solidFill>
                <a:effectLst/>
                <a:latin typeface="Times New Roman" panose="02020603050405020304" pitchFamily="18" charset="0"/>
                <a:ea typeface="华文楷体" pitchFamily="2" charset="-122"/>
              </a:endParaRPr>
            </a:p>
          </p:txBody>
        </p:sp>
        <p:sp>
          <p:nvSpPr>
            <p:cNvPr id="7" name="TextBox 12"/>
            <p:cNvSpPr txBox="1"/>
            <p:nvPr/>
          </p:nvSpPr>
          <p:spPr>
            <a:xfrm>
              <a:off x="2832392" y="3965853"/>
              <a:ext cx="300082" cy="331868"/>
            </a:xfrm>
            <a:prstGeom prst="rect">
              <a:avLst/>
            </a:prstGeom>
            <a:noFill/>
          </p:spPr>
          <p:txBody>
            <a:bodyPr wrap="square" rtlCol="0">
              <a:spAutoFit/>
            </a:bodyPr>
            <a:lstStyle/>
            <a:p>
              <a:r>
                <a:rPr lang="en-US" altLang="en-US" dirty="0">
                  <a:solidFill>
                    <a:srgbClr val="FFC000"/>
                  </a:solidFill>
                </a:rPr>
                <a:t>0</a:t>
              </a:r>
              <a:endParaRPr lang="en-US" dirty="0">
                <a:solidFill>
                  <a:srgbClr val="FFC000"/>
                </a:solidFill>
              </a:endParaRPr>
            </a:p>
          </p:txBody>
        </p:sp>
        <p:sp>
          <p:nvSpPr>
            <p:cNvPr id="8" name="TextBox 13"/>
            <p:cNvSpPr txBox="1"/>
            <p:nvPr/>
          </p:nvSpPr>
          <p:spPr>
            <a:xfrm>
              <a:off x="3707785" y="4335185"/>
              <a:ext cx="300082" cy="331868"/>
            </a:xfrm>
            <a:prstGeom prst="rect">
              <a:avLst/>
            </a:prstGeom>
            <a:noFill/>
          </p:spPr>
          <p:txBody>
            <a:bodyPr wrap="square" rtlCol="0">
              <a:spAutoFit/>
            </a:bodyPr>
            <a:lstStyle/>
            <a:p>
              <a:r>
                <a:rPr lang="en-US" altLang="en-US" dirty="0">
                  <a:solidFill>
                    <a:srgbClr val="FFC000"/>
                  </a:solidFill>
                </a:rPr>
                <a:t>1</a:t>
              </a:r>
              <a:endParaRPr lang="en-US" dirty="0">
                <a:solidFill>
                  <a:srgbClr val="FFC000"/>
                </a:solidFill>
              </a:endParaRPr>
            </a:p>
          </p:txBody>
        </p:sp>
        <p:sp>
          <p:nvSpPr>
            <p:cNvPr id="9" name="TextBox 14"/>
            <p:cNvSpPr txBox="1"/>
            <p:nvPr/>
          </p:nvSpPr>
          <p:spPr>
            <a:xfrm>
              <a:off x="2841443" y="6294475"/>
              <a:ext cx="505267" cy="331868"/>
            </a:xfrm>
            <a:prstGeom prst="rect">
              <a:avLst/>
            </a:prstGeom>
            <a:noFill/>
          </p:spPr>
          <p:txBody>
            <a:bodyPr wrap="square" rtlCol="0">
              <a:spAutoFit/>
            </a:bodyPr>
            <a:lstStyle/>
            <a:p>
              <a:r>
                <a:rPr lang="en-US" altLang="en-US" dirty="0">
                  <a:solidFill>
                    <a:srgbClr val="FFC000"/>
                  </a:solidFill>
                </a:rPr>
                <a:t>2</a:t>
              </a:r>
              <a:r>
                <a:rPr lang="en-US" altLang="en-US" baseline="30000" dirty="0">
                  <a:solidFill>
                    <a:srgbClr val="FFC000"/>
                  </a:solidFill>
                </a:rPr>
                <a:t>n-1</a:t>
              </a:r>
              <a:endParaRPr lang="en-US" dirty="0">
                <a:solidFill>
                  <a:srgbClr val="FFC000"/>
                </a:solidFill>
              </a:endParaRPr>
            </a:p>
          </p:txBody>
        </p:sp>
        <p:sp>
          <p:nvSpPr>
            <p:cNvPr id="10" name="TextBox 15"/>
            <p:cNvSpPr txBox="1"/>
            <p:nvPr/>
          </p:nvSpPr>
          <p:spPr>
            <a:xfrm>
              <a:off x="1773484" y="4335185"/>
              <a:ext cx="569387" cy="331868"/>
            </a:xfrm>
            <a:prstGeom prst="rect">
              <a:avLst/>
            </a:prstGeom>
            <a:noFill/>
          </p:spPr>
          <p:txBody>
            <a:bodyPr wrap="square" rtlCol="0">
              <a:spAutoFit/>
            </a:bodyPr>
            <a:lstStyle/>
            <a:p>
              <a:r>
                <a:rPr lang="en-US" altLang="en-US" dirty="0">
                  <a:solidFill>
                    <a:srgbClr val="FFC000"/>
                  </a:solidFill>
                </a:rPr>
                <a:t>2</a:t>
              </a:r>
              <a:r>
                <a:rPr lang="en-US" altLang="en-US" baseline="30000" dirty="0">
                  <a:solidFill>
                    <a:srgbClr val="FFC000"/>
                  </a:solidFill>
                </a:rPr>
                <a:t>n</a:t>
              </a:r>
              <a:r>
                <a:rPr lang="en-US" altLang="en-US" dirty="0">
                  <a:solidFill>
                    <a:srgbClr val="FFC000"/>
                  </a:solidFill>
                </a:rPr>
                <a:t>-1</a:t>
              </a:r>
              <a:endParaRPr lang="en-US" dirty="0">
                <a:solidFill>
                  <a:srgbClr val="FFC000"/>
                </a:solidFill>
              </a:endParaRPr>
            </a:p>
          </p:txBody>
        </p:sp>
        <p:sp>
          <p:nvSpPr>
            <p:cNvPr id="11" name="TextBox 16"/>
            <p:cNvSpPr txBox="1"/>
            <p:nvPr/>
          </p:nvSpPr>
          <p:spPr>
            <a:xfrm>
              <a:off x="3598897" y="6020189"/>
              <a:ext cx="697627" cy="331868"/>
            </a:xfrm>
            <a:prstGeom prst="rect">
              <a:avLst/>
            </a:prstGeom>
            <a:noFill/>
          </p:spPr>
          <p:txBody>
            <a:bodyPr wrap="square" rtlCol="0">
              <a:spAutoFit/>
            </a:bodyPr>
            <a:lstStyle/>
            <a:p>
              <a:r>
                <a:rPr lang="en-US" altLang="en-US" dirty="0">
                  <a:solidFill>
                    <a:srgbClr val="FFC000"/>
                  </a:solidFill>
                </a:rPr>
                <a:t>2</a:t>
              </a:r>
              <a:r>
                <a:rPr lang="en-US" altLang="en-US" baseline="30000" dirty="0">
                  <a:solidFill>
                    <a:srgbClr val="FFC000"/>
                  </a:solidFill>
                </a:rPr>
                <a:t>n-1</a:t>
              </a:r>
              <a:r>
                <a:rPr lang="en-US" altLang="en-US" dirty="0">
                  <a:solidFill>
                    <a:srgbClr val="FFC000"/>
                  </a:solidFill>
                </a:rPr>
                <a:t>-1</a:t>
              </a:r>
              <a:endParaRPr lang="en-US" dirty="0">
                <a:solidFill>
                  <a:srgbClr val="FFC000"/>
                </a:solidFill>
              </a:endParaRPr>
            </a:p>
          </p:txBody>
        </p:sp>
        <p:sp>
          <p:nvSpPr>
            <p:cNvPr id="12" name="TextBox 17"/>
            <p:cNvSpPr txBox="1"/>
            <p:nvPr/>
          </p:nvSpPr>
          <p:spPr>
            <a:xfrm>
              <a:off x="1773484" y="6003481"/>
              <a:ext cx="750526" cy="331868"/>
            </a:xfrm>
            <a:prstGeom prst="rect">
              <a:avLst/>
            </a:prstGeom>
            <a:noFill/>
          </p:spPr>
          <p:txBody>
            <a:bodyPr wrap="square" rtlCol="0">
              <a:spAutoFit/>
            </a:bodyPr>
            <a:lstStyle/>
            <a:p>
              <a:r>
                <a:rPr lang="en-US" altLang="en-US" dirty="0">
                  <a:solidFill>
                    <a:srgbClr val="FFC000"/>
                  </a:solidFill>
                </a:rPr>
                <a:t>2</a:t>
              </a:r>
              <a:r>
                <a:rPr lang="en-US" altLang="en-US" baseline="30000" dirty="0">
                  <a:solidFill>
                    <a:srgbClr val="FFC000"/>
                  </a:solidFill>
                </a:rPr>
                <a:t>n-1</a:t>
              </a:r>
              <a:r>
                <a:rPr lang="en-US" altLang="en-US" dirty="0">
                  <a:solidFill>
                    <a:srgbClr val="FFC000"/>
                  </a:solidFill>
                </a:rPr>
                <a:t>+1</a:t>
              </a:r>
              <a:endParaRPr lang="en-US" dirty="0">
                <a:solidFill>
                  <a:srgbClr val="FFC000"/>
                </a:solidFill>
              </a:endParaRPr>
            </a:p>
          </p:txBody>
        </p:sp>
        <p:sp>
          <p:nvSpPr>
            <p:cNvPr id="13" name="TextBox 19"/>
            <p:cNvSpPr txBox="1"/>
            <p:nvPr/>
          </p:nvSpPr>
          <p:spPr>
            <a:xfrm>
              <a:off x="2444465" y="4892334"/>
              <a:ext cx="1075936" cy="830814"/>
            </a:xfrm>
            <a:prstGeom prst="rect">
              <a:avLst/>
            </a:prstGeom>
            <a:noFill/>
          </p:spPr>
          <p:txBody>
            <a:bodyPr wrap="square" rtlCol="0">
              <a:spAutoFit/>
            </a:bodyPr>
            <a:lstStyle/>
            <a:p>
              <a:pPr algn="ctr"/>
              <a:r>
                <a:rPr lang="en-US" altLang="en-US" dirty="0"/>
                <a:t>n-bit </a:t>
              </a:r>
            </a:p>
            <a:p>
              <a:pPr algn="ctr"/>
              <a:r>
                <a:rPr lang="en-US" altLang="en-US" dirty="0"/>
                <a:t>unsigned </a:t>
              </a:r>
            </a:p>
            <a:p>
              <a:pPr algn="ctr"/>
              <a:r>
                <a:rPr lang="en-US" altLang="en-US" dirty="0"/>
                <a:t>integer</a:t>
              </a:r>
              <a:endParaRPr lang="en-US" dirty="0"/>
            </a:p>
          </p:txBody>
        </p:sp>
        <p:sp>
          <p:nvSpPr>
            <p:cNvPr id="14" name="TextBox 20"/>
            <p:cNvSpPr txBox="1"/>
            <p:nvPr/>
          </p:nvSpPr>
          <p:spPr>
            <a:xfrm>
              <a:off x="3885841" y="4800001"/>
              <a:ext cx="269626" cy="914354"/>
            </a:xfrm>
            <a:prstGeom prst="rect">
              <a:avLst/>
            </a:prstGeom>
            <a:noFill/>
          </p:spPr>
          <p:txBody>
            <a:bodyPr wrap="square" rtlCol="0">
              <a:spAutoFit/>
            </a:bodyPr>
            <a:lstStyle/>
            <a:p>
              <a:r>
                <a:rPr lang="en-US" altLang="en-US" sz="2000" b="1" dirty="0"/>
                <a:t>·</a:t>
              </a:r>
            </a:p>
            <a:p>
              <a:r>
                <a:rPr lang="en-US" altLang="en-US" sz="2000" b="1" dirty="0"/>
                <a:t>·</a:t>
              </a:r>
            </a:p>
            <a:p>
              <a:r>
                <a:rPr lang="en-US" altLang="en-US" sz="2000" b="1" dirty="0"/>
                <a:t>·</a:t>
              </a:r>
            </a:p>
          </p:txBody>
        </p:sp>
        <p:sp>
          <p:nvSpPr>
            <p:cNvPr id="15" name="TextBox 21"/>
            <p:cNvSpPr txBox="1"/>
            <p:nvPr/>
          </p:nvSpPr>
          <p:spPr>
            <a:xfrm>
              <a:off x="1773484" y="4835029"/>
              <a:ext cx="269626" cy="914354"/>
            </a:xfrm>
            <a:prstGeom prst="rect">
              <a:avLst/>
            </a:prstGeom>
            <a:noFill/>
          </p:spPr>
          <p:txBody>
            <a:bodyPr wrap="square" rtlCol="0">
              <a:spAutoFit/>
            </a:bodyPr>
            <a:lstStyle/>
            <a:p>
              <a:r>
                <a:rPr lang="en-US" altLang="en-US" sz="2000" b="1" dirty="0"/>
                <a:t>·</a:t>
              </a:r>
            </a:p>
            <a:p>
              <a:r>
                <a:rPr lang="en-US" altLang="en-US" sz="2000" b="1" dirty="0"/>
                <a:t>·</a:t>
              </a:r>
            </a:p>
            <a:p>
              <a:r>
                <a:rPr lang="en-US" altLang="en-US" sz="2000" b="1" dirty="0"/>
                <a:t>·</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b="1" dirty="0">
                <a:solidFill>
                  <a:srgbClr val="404040"/>
                </a:solidFill>
                <a:latin typeface="微软雅黑" panose="020B0503020204020204" charset="-122"/>
                <a:ea typeface="微软雅黑" panose="020B0503020204020204" charset="-122"/>
                <a:sym typeface="+mn-ea"/>
              </a:rPr>
              <a:t>自动化漏洞</a:t>
            </a:r>
            <a:r>
              <a:rPr lang="zh-CN" altLang="en-US" b="1" dirty="0" smtClean="0">
                <a:solidFill>
                  <a:srgbClr val="404040"/>
                </a:solidFill>
                <a:latin typeface="微软雅黑" panose="020B0503020204020204" charset="-122"/>
                <a:ea typeface="微软雅黑" panose="020B0503020204020204" charset="-122"/>
                <a:sym typeface="+mn-ea"/>
              </a:rPr>
              <a:t>挖掘</a:t>
            </a:r>
            <a:endParaRPr lang="zh-CN" altLang="en-US" dirty="0"/>
          </a:p>
        </p:txBody>
      </p:sp>
      <p:sp>
        <p:nvSpPr>
          <p:cNvPr id="3" name="内容占位符 2"/>
          <p:cNvSpPr>
            <a:spLocks noGrp="1"/>
          </p:cNvSpPr>
          <p:nvPr>
            <p:ph idx="1"/>
          </p:nvPr>
        </p:nvSpPr>
        <p:spPr>
          <a:xfrm>
            <a:off x="125128" y="614007"/>
            <a:ext cx="8884118" cy="1622297"/>
          </a:xfrm>
        </p:spPr>
        <p:txBody>
          <a:bodyPr/>
          <a:lstStyle/>
          <a:p>
            <a:pPr>
              <a:spcBef>
                <a:spcPts val="0"/>
              </a:spcBef>
              <a:defRPr/>
            </a:pPr>
            <a:r>
              <a:rPr lang="zh-CN" altLang="en-US" b="1" dirty="0" smtClean="0">
                <a:solidFill>
                  <a:schemeClr val="tx1">
                    <a:lumMod val="75000"/>
                    <a:lumOff val="25000"/>
                  </a:schemeClr>
                </a:solidFill>
                <a:latin typeface="微软雅黑" panose="020B0503020204020204" charset="-122"/>
                <a:ea typeface="微软雅黑" panose="020B0503020204020204" charset="-122"/>
              </a:rPr>
              <a:t>设计思路：</a:t>
            </a:r>
            <a:r>
              <a:rPr lang="zh-CN" altLang="en-US" dirty="0">
                <a:solidFill>
                  <a:schemeClr val="tx1">
                    <a:lumMod val="75000"/>
                    <a:lumOff val="25000"/>
                  </a:schemeClr>
                </a:solidFill>
                <a:latin typeface="仿宋" panose="02010609060101010101" charset="-122"/>
                <a:ea typeface="仿宋" panose="02010609060101010101" charset="-122"/>
                <a:cs typeface="仿宋" panose="02010609060101010101" charset="-122"/>
              </a:rPr>
              <a:t>通过采用</a:t>
            </a:r>
            <a:r>
              <a:rPr lang="zh-CN" altLang="en-US" b="1" u="sng" dirty="0">
                <a:solidFill>
                  <a:schemeClr val="tx1">
                    <a:lumMod val="75000"/>
                    <a:lumOff val="25000"/>
                  </a:schemeClr>
                </a:solidFill>
                <a:latin typeface="仿宋" panose="02010609060101010101" charset="-122"/>
                <a:ea typeface="仿宋" panose="02010609060101010101" charset="-122"/>
                <a:cs typeface="仿宋" panose="02010609060101010101" charset="-122"/>
              </a:rPr>
              <a:t>符号执行和污点分析</a:t>
            </a:r>
            <a:r>
              <a:rPr lang="zh-CN" altLang="en-US" dirty="0">
                <a:solidFill>
                  <a:schemeClr val="tx1">
                    <a:lumMod val="75000"/>
                    <a:lumOff val="25000"/>
                  </a:schemeClr>
                </a:solidFill>
                <a:latin typeface="仿宋" panose="02010609060101010101" charset="-122"/>
                <a:ea typeface="仿宋" panose="02010609060101010101" charset="-122"/>
                <a:cs typeface="仿宋" panose="02010609060101010101" charset="-122"/>
              </a:rPr>
              <a:t>技术，</a:t>
            </a:r>
            <a:r>
              <a:rPr lang="zh-CN" altLang="en-US" dirty="0">
                <a:solidFill>
                  <a:schemeClr val="tx1">
                    <a:lumMod val="75000"/>
                    <a:lumOff val="25000"/>
                  </a:schemeClr>
                </a:solidFill>
                <a:latin typeface="仿宋" panose="02010609060101010101" charset="-122"/>
                <a:ea typeface="仿宋" panose="02010609060101010101" charset="-122"/>
                <a:cs typeface="仿宋" panose="02010609060101010101" charset="-122"/>
                <a:sym typeface="+mn-ea"/>
              </a:rPr>
              <a:t>准确构建整数溢出点的上下文语义，</a:t>
            </a:r>
            <a:r>
              <a:rPr lang="zh-CN" altLang="en-US" dirty="0">
                <a:solidFill>
                  <a:schemeClr val="tx1">
                    <a:lumMod val="75000"/>
                    <a:lumOff val="25000"/>
                  </a:schemeClr>
                </a:solidFill>
                <a:latin typeface="仿宋" panose="02010609060101010101" charset="-122"/>
                <a:ea typeface="仿宋" panose="02010609060101010101" charset="-122"/>
                <a:cs typeface="仿宋" panose="02010609060101010101" charset="-122"/>
              </a:rPr>
              <a:t>有效区分了无害溢出和有害溢出，能够显著降低漏洞的误报率和漏报率。</a:t>
            </a:r>
          </a:p>
          <a:p>
            <a:pPr>
              <a:spcBef>
                <a:spcPts val="0"/>
              </a:spcBef>
              <a:defRPr/>
            </a:pPr>
            <a:endParaRPr lang="zh-CN" altLang="en-US" dirty="0">
              <a:solidFill>
                <a:schemeClr val="tx1">
                  <a:lumMod val="75000"/>
                  <a:lumOff val="25000"/>
                </a:schemeClr>
              </a:solidFill>
              <a:latin typeface="仿宋" panose="02010609060101010101" charset="-122"/>
              <a:ea typeface="仿宋" panose="02010609060101010101" charset="-122"/>
              <a:cs typeface="仿宋" panose="02010609060101010101" charset="-122"/>
            </a:endParaRPr>
          </a:p>
          <a:p>
            <a:pPr>
              <a:spcBef>
                <a:spcPts val="0"/>
              </a:spcBef>
              <a:defRPr/>
            </a:pPr>
            <a:r>
              <a:rPr lang="zh-CN" altLang="en-US" sz="1600" b="1" dirty="0">
                <a:solidFill>
                  <a:schemeClr val="tx1">
                    <a:lumMod val="75000"/>
                    <a:lumOff val="25000"/>
                  </a:schemeClr>
                </a:solidFill>
                <a:latin typeface="微软雅黑" panose="020B0503020204020204" charset="-122"/>
                <a:ea typeface="微软雅黑" panose="020B0503020204020204" charset="-122"/>
              </a:rPr>
              <a:t>原型系统</a:t>
            </a:r>
            <a:r>
              <a:rPr lang="en-US" altLang="zh-CN" sz="1600" b="1" dirty="0">
                <a:solidFill>
                  <a:schemeClr val="tx1">
                    <a:lumMod val="75000"/>
                    <a:lumOff val="25000"/>
                  </a:schemeClr>
                </a:solidFill>
                <a:latin typeface="微软雅黑" panose="020B0503020204020204" charset="-122"/>
                <a:ea typeface="微软雅黑" panose="020B0503020204020204" charset="-122"/>
              </a:rPr>
              <a:t>——</a:t>
            </a:r>
            <a:r>
              <a:rPr lang="en-US" altLang="zh-CN" sz="1600" b="1" dirty="0" err="1">
                <a:solidFill>
                  <a:schemeClr val="tx1">
                    <a:lumMod val="75000"/>
                    <a:lumOff val="25000"/>
                  </a:schemeClr>
                </a:solidFill>
                <a:latin typeface="微软雅黑" panose="020B0503020204020204" charset="-122"/>
                <a:ea typeface="微软雅黑" panose="020B0503020204020204" charset="-122"/>
              </a:rPr>
              <a:t>TTrack</a:t>
            </a:r>
            <a:r>
              <a:rPr lang="zh-CN" altLang="en-US" sz="1600" b="1" dirty="0">
                <a:solidFill>
                  <a:schemeClr val="tx1">
                    <a:lumMod val="75000"/>
                    <a:lumOff val="25000"/>
                  </a:schemeClr>
                </a:solidFill>
                <a:latin typeface="微软雅黑" panose="020B0503020204020204" charset="-122"/>
                <a:ea typeface="微软雅黑" panose="020B0503020204020204" charset="-122"/>
              </a:rPr>
              <a:t>：</a:t>
            </a:r>
            <a:r>
              <a:rPr lang="zh-CN" altLang="en-US" sz="1600" dirty="0" smtClean="0">
                <a:solidFill>
                  <a:schemeClr val="tx1">
                    <a:lumMod val="75000"/>
                    <a:lumOff val="25000"/>
                  </a:schemeClr>
                </a:solidFill>
                <a:latin typeface="仿宋" panose="02010609060101010101" charset="-122"/>
                <a:ea typeface="仿宋" panose="02010609060101010101" charset="-122"/>
                <a:cs typeface="仿宋" panose="02010609060101010101" charset="-122"/>
              </a:rPr>
              <a:t>以</a:t>
            </a:r>
            <a:r>
              <a:rPr lang="zh-CN" altLang="en-US" sz="1600" dirty="0">
                <a:solidFill>
                  <a:schemeClr val="tx1">
                    <a:lumMod val="75000"/>
                    <a:lumOff val="25000"/>
                  </a:schemeClr>
                </a:solidFill>
                <a:latin typeface="仿宋" panose="02010609060101010101" charset="-122"/>
                <a:ea typeface="仿宋" panose="02010609060101010101" charset="-122"/>
                <a:cs typeface="仿宋" panose="02010609060101010101" charset="-122"/>
              </a:rPr>
              <a:t>智能合约Solidity源码作为输入，编译为evm字节码并生成控制流图，采用符号执行的方法记录各分支执行情况，进而将对执行流程进行漏洞分析：</a:t>
            </a:r>
            <a:endParaRPr lang="zh-CN" altLang="en-US" dirty="0">
              <a:solidFill>
                <a:schemeClr val="tx1">
                  <a:lumMod val="75000"/>
                  <a:lumOff val="25000"/>
                </a:schemeClr>
              </a:solidFill>
              <a:latin typeface="仿宋" panose="02010609060101010101" charset="-122"/>
              <a:ea typeface="仿宋" panose="02010609060101010101" charset="-122"/>
              <a:cs typeface="仿宋" panose="02010609060101010101" charset="-122"/>
            </a:endParaRPr>
          </a:p>
          <a:p>
            <a:endParaRPr lang="zh-CN" altLang="en-US" dirty="0"/>
          </a:p>
        </p:txBody>
      </p:sp>
      <p:sp>
        <p:nvSpPr>
          <p:cNvPr id="4" name="灯片编号占位符 3"/>
          <p:cNvSpPr>
            <a:spLocks noGrp="1"/>
          </p:cNvSpPr>
          <p:nvPr>
            <p:ph type="sldNum" sz="quarter" idx="12"/>
          </p:nvPr>
        </p:nvSpPr>
        <p:spPr/>
        <p:txBody>
          <a:bodyPr/>
          <a:lstStyle/>
          <a:p>
            <a:fld id="{565CE74E-AB26-4998-AD42-012C4C1AD076}" type="slidenum">
              <a:rPr lang="zh-CN" altLang="en-US" smtClean="0"/>
              <a:t>17</a:t>
            </a:fld>
            <a:endParaRPr lang="zh-CN" altLang="en-US" dirty="0"/>
          </a:p>
        </p:txBody>
      </p:sp>
      <p:pic>
        <p:nvPicPr>
          <p:cNvPr id="5" name="图片 4"/>
          <p:cNvPicPr>
            <a:picLocks noChangeAspect="1"/>
          </p:cNvPicPr>
          <p:nvPr/>
        </p:nvPicPr>
        <p:blipFill>
          <a:blip r:embed="rId3"/>
          <a:stretch>
            <a:fillRect/>
          </a:stretch>
        </p:blipFill>
        <p:spPr>
          <a:xfrm>
            <a:off x="157971" y="2008966"/>
            <a:ext cx="8848268" cy="2758297"/>
          </a:xfrm>
          <a:prstGeom prst="rect">
            <a:avLst/>
          </a:prstGeom>
        </p:spPr>
      </p:pic>
      <p:sp>
        <p:nvSpPr>
          <p:cNvPr id="6" name="文本框 5"/>
          <p:cNvSpPr txBox="1"/>
          <p:nvPr/>
        </p:nvSpPr>
        <p:spPr>
          <a:xfrm>
            <a:off x="2722880" y="4767263"/>
            <a:ext cx="3220720" cy="300082"/>
          </a:xfrm>
          <a:prstGeom prst="rect">
            <a:avLst/>
          </a:prstGeom>
          <a:noFill/>
        </p:spPr>
        <p:txBody>
          <a:bodyPr wrap="square" rtlCol="0">
            <a:spAutoFit/>
          </a:bodyPr>
          <a:lstStyle/>
          <a:p>
            <a:pPr algn="ctr"/>
            <a:r>
              <a:rPr kumimoji="1" lang="en-US" altLang="zh-CN" dirty="0" err="1" smtClean="0"/>
              <a:t>TTrack</a:t>
            </a:r>
            <a:r>
              <a:rPr kumimoji="1" lang="en-US" altLang="zh-CN" dirty="0" smtClean="0"/>
              <a:t>  </a:t>
            </a:r>
            <a:r>
              <a:rPr kumimoji="1" lang="zh-CN" altLang="en-US" dirty="0" smtClean="0"/>
              <a:t>系统架构图</a:t>
            </a:r>
            <a:endParaRPr kumimoji="1" lang="zh-CN" altLang="en-US" dirty="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b="1" dirty="0" smtClean="0">
                <a:solidFill>
                  <a:srgbClr val="404040"/>
                </a:solidFill>
                <a:latin typeface="微软雅黑" panose="020B0503020204020204" charset="-122"/>
                <a:ea typeface="微软雅黑" panose="020B0503020204020204" charset="-122"/>
                <a:sym typeface="+mn-ea"/>
              </a:rPr>
              <a:t>符号执行</a:t>
            </a:r>
            <a:endParaRPr lang="zh-CN" altLang="en-US" dirty="0"/>
          </a:p>
        </p:txBody>
      </p:sp>
      <p:sp>
        <p:nvSpPr>
          <p:cNvPr id="3" name="内容占位符 2"/>
          <p:cNvSpPr>
            <a:spLocks noGrp="1"/>
          </p:cNvSpPr>
          <p:nvPr>
            <p:ph idx="1"/>
          </p:nvPr>
        </p:nvSpPr>
        <p:spPr>
          <a:xfrm>
            <a:off x="125128" y="614007"/>
            <a:ext cx="8884118" cy="1423515"/>
          </a:xfrm>
        </p:spPr>
        <p:txBody>
          <a:bodyPr/>
          <a:lstStyle/>
          <a:p>
            <a:pPr>
              <a:spcBef>
                <a:spcPts val="0"/>
              </a:spcBef>
              <a:defRPr/>
            </a:pPr>
            <a:r>
              <a:rPr lang="zh-CN" altLang="en-US" b="1" u="sng" dirty="0" smtClean="0">
                <a:solidFill>
                  <a:schemeClr val="tx1">
                    <a:lumMod val="75000"/>
                    <a:lumOff val="25000"/>
                  </a:schemeClr>
                </a:solidFill>
                <a:latin typeface="仿宋" panose="02010609060101010101" charset="-122"/>
                <a:ea typeface="仿宋" panose="02010609060101010101" charset="-122"/>
                <a:cs typeface="仿宋" panose="02010609060101010101" charset="-122"/>
              </a:rPr>
              <a:t>符号</a:t>
            </a:r>
            <a:r>
              <a:rPr lang="zh-CN" altLang="en-US" b="1" u="sng" dirty="0">
                <a:solidFill>
                  <a:schemeClr val="tx1">
                    <a:lumMod val="75000"/>
                    <a:lumOff val="25000"/>
                  </a:schemeClr>
                </a:solidFill>
                <a:latin typeface="仿宋" panose="02010609060101010101" charset="-122"/>
                <a:ea typeface="仿宋" panose="02010609060101010101" charset="-122"/>
                <a:cs typeface="仿宋" panose="02010609060101010101" charset="-122"/>
              </a:rPr>
              <a:t>执行</a:t>
            </a:r>
            <a:r>
              <a:rPr lang="zh-CN" altLang="en-US" dirty="0">
                <a:solidFill>
                  <a:schemeClr val="tx1">
                    <a:lumMod val="75000"/>
                    <a:lumOff val="25000"/>
                  </a:schemeClr>
                </a:solidFill>
                <a:latin typeface="仿宋" panose="02010609060101010101" charset="-122"/>
                <a:ea typeface="仿宋" panose="02010609060101010101" charset="-122"/>
                <a:cs typeface="仿宋" panose="02010609060101010101" charset="-122"/>
              </a:rPr>
              <a:t>用于构建上下文</a:t>
            </a:r>
            <a:r>
              <a:rPr lang="zh-CN" altLang="en-US" dirty="0" smtClean="0">
                <a:solidFill>
                  <a:schemeClr val="tx1">
                    <a:lumMod val="75000"/>
                    <a:lumOff val="25000"/>
                  </a:schemeClr>
                </a:solidFill>
                <a:latin typeface="仿宋" panose="02010609060101010101" charset="-122"/>
                <a:ea typeface="仿宋" panose="02010609060101010101" charset="-122"/>
                <a:cs typeface="仿宋" panose="02010609060101010101" charset="-122"/>
              </a:rPr>
              <a:t>语义，包含溢</a:t>
            </a:r>
            <a:r>
              <a:rPr lang="zh-CN" altLang="en-US" dirty="0">
                <a:solidFill>
                  <a:schemeClr val="tx1">
                    <a:lumMod val="75000"/>
                    <a:lumOff val="25000"/>
                  </a:schemeClr>
                </a:solidFill>
                <a:latin typeface="仿宋" panose="02010609060101010101" charset="-122"/>
                <a:ea typeface="仿宋" panose="02010609060101010101" charset="-122"/>
                <a:cs typeface="仿宋" panose="02010609060101010101" charset="-122"/>
              </a:rPr>
              <a:t>出点的检测和程序语义的</a:t>
            </a:r>
            <a:r>
              <a:rPr lang="zh-CN" altLang="en-US" dirty="0" smtClean="0">
                <a:solidFill>
                  <a:schemeClr val="tx1">
                    <a:lumMod val="75000"/>
                    <a:lumOff val="25000"/>
                  </a:schemeClr>
                </a:solidFill>
                <a:latin typeface="仿宋" panose="02010609060101010101" charset="-122"/>
                <a:ea typeface="仿宋" panose="02010609060101010101" charset="-122"/>
                <a:cs typeface="仿宋" panose="02010609060101010101" charset="-122"/>
              </a:rPr>
              <a:t>构建：符号化</a:t>
            </a:r>
            <a:r>
              <a:rPr lang="zh-CN" altLang="en-US" dirty="0">
                <a:solidFill>
                  <a:schemeClr val="tx1">
                    <a:lumMod val="75000"/>
                    <a:lumOff val="25000"/>
                  </a:schemeClr>
                </a:solidFill>
                <a:latin typeface="仿宋" panose="02010609060101010101" charset="-122"/>
                <a:ea typeface="仿宋" panose="02010609060101010101" charset="-122"/>
                <a:cs typeface="仿宋" panose="02010609060101010101" charset="-122"/>
              </a:rPr>
              <a:t>执行将程序变量转化为符号表达式，参与程序运算。 每一个符号执行路径存在一个路径约束，路径约束限制了路径中符号变量的取值范围。如果约束条件无法满足，那么该分支无法被执行。</a:t>
            </a:r>
          </a:p>
          <a:p>
            <a:endParaRPr lang="zh-CN" altLang="en-US" dirty="0"/>
          </a:p>
        </p:txBody>
      </p:sp>
      <p:sp>
        <p:nvSpPr>
          <p:cNvPr id="4" name="灯片编号占位符 3"/>
          <p:cNvSpPr>
            <a:spLocks noGrp="1"/>
          </p:cNvSpPr>
          <p:nvPr>
            <p:ph type="sldNum" sz="quarter" idx="12"/>
          </p:nvPr>
        </p:nvSpPr>
        <p:spPr/>
        <p:txBody>
          <a:bodyPr/>
          <a:lstStyle/>
          <a:p>
            <a:fld id="{565CE74E-AB26-4998-AD42-012C4C1AD076}" type="slidenum">
              <a:rPr lang="zh-CN" altLang="en-US" smtClean="0"/>
              <a:t>18</a:t>
            </a:fld>
            <a:endParaRPr lang="zh-CN" altLang="en-US" dirty="0"/>
          </a:p>
        </p:txBody>
      </p:sp>
      <p:pic>
        <p:nvPicPr>
          <p:cNvPr id="5" name="图片 4"/>
          <p:cNvPicPr>
            <a:picLocks noChangeAspect="1"/>
          </p:cNvPicPr>
          <p:nvPr/>
        </p:nvPicPr>
        <p:blipFill>
          <a:blip r:embed="rId3"/>
          <a:stretch>
            <a:fillRect/>
          </a:stretch>
        </p:blipFill>
        <p:spPr>
          <a:xfrm>
            <a:off x="216101" y="1721900"/>
            <a:ext cx="8527550" cy="3045363"/>
          </a:xfrm>
          <a:prstGeom prst="rect">
            <a:avLst/>
          </a:prstGeom>
        </p:spPr>
      </p:pic>
      <p:sp>
        <p:nvSpPr>
          <p:cNvPr id="6" name="文本框 5"/>
          <p:cNvSpPr txBox="1"/>
          <p:nvPr/>
        </p:nvSpPr>
        <p:spPr>
          <a:xfrm>
            <a:off x="2529840" y="4767263"/>
            <a:ext cx="3749040" cy="300082"/>
          </a:xfrm>
          <a:prstGeom prst="rect">
            <a:avLst/>
          </a:prstGeom>
          <a:noFill/>
        </p:spPr>
        <p:txBody>
          <a:bodyPr wrap="square" rtlCol="0">
            <a:spAutoFit/>
          </a:bodyPr>
          <a:lstStyle/>
          <a:p>
            <a:pPr algn="ctr"/>
            <a:r>
              <a:rPr kumimoji="1" lang="en-US" altLang="zh-CN" dirty="0" err="1" smtClean="0"/>
              <a:t>TTrack</a:t>
            </a:r>
            <a:r>
              <a:rPr kumimoji="1" lang="en-US" altLang="zh-CN" dirty="0" smtClean="0"/>
              <a:t> </a:t>
            </a:r>
            <a:r>
              <a:rPr kumimoji="1" lang="zh-CN" altLang="en-US" dirty="0" smtClean="0"/>
              <a:t>  符合执行模块</a:t>
            </a:r>
            <a:endParaRPr kumimoji="1" lang="zh-CN" altLang="en-US" dirty="0"/>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b="1" dirty="0">
                <a:solidFill>
                  <a:srgbClr val="404040"/>
                </a:solidFill>
                <a:latin typeface="微软雅黑" panose="020B0503020204020204" charset="-122"/>
                <a:ea typeface="微软雅黑" panose="020B0503020204020204" charset="-122"/>
                <a:sym typeface="+mn-ea"/>
              </a:rPr>
              <a:t>符号执行</a:t>
            </a:r>
            <a:endParaRPr lang="zh-CN" altLang="en-US" dirty="0"/>
          </a:p>
        </p:txBody>
      </p:sp>
      <p:sp>
        <p:nvSpPr>
          <p:cNvPr id="3" name="内容占位符 2"/>
          <p:cNvSpPr>
            <a:spLocks noGrp="1"/>
          </p:cNvSpPr>
          <p:nvPr>
            <p:ph idx="1"/>
          </p:nvPr>
        </p:nvSpPr>
        <p:spPr>
          <a:xfrm>
            <a:off x="125128" y="614007"/>
            <a:ext cx="8884118" cy="4529493"/>
          </a:xfrm>
        </p:spPr>
        <p:txBody>
          <a:bodyPr>
            <a:normAutofit/>
          </a:bodyPr>
          <a:lstStyle/>
          <a:p>
            <a:pPr>
              <a:spcBef>
                <a:spcPts val="0"/>
              </a:spcBef>
              <a:defRPr/>
            </a:pPr>
            <a:r>
              <a:rPr lang="en-US" altLang="zh-CN" dirty="0">
                <a:solidFill>
                  <a:schemeClr val="tx1">
                    <a:lumMod val="75000"/>
                    <a:lumOff val="25000"/>
                  </a:schemeClr>
                </a:solidFill>
                <a:latin typeface="微软雅黑" panose="020B0503020204020204" charset="-122"/>
                <a:ea typeface="微软雅黑" panose="020B0503020204020204" charset="-122"/>
              </a:rPr>
              <a:t>CFG </a:t>
            </a:r>
            <a:r>
              <a:rPr lang="zh-CN" altLang="en-US" dirty="0">
                <a:solidFill>
                  <a:schemeClr val="tx1">
                    <a:lumMod val="75000"/>
                    <a:lumOff val="25000"/>
                  </a:schemeClr>
                </a:solidFill>
                <a:latin typeface="微软雅黑" panose="020B0503020204020204" charset="-122"/>
                <a:ea typeface="微软雅黑" panose="020B0503020204020204" charset="-122"/>
              </a:rPr>
              <a:t>生成器和路径探索</a:t>
            </a:r>
            <a:r>
              <a:rPr lang="zh-CN" altLang="en-US" dirty="0" smtClean="0">
                <a:solidFill>
                  <a:schemeClr val="tx1">
                    <a:lumMod val="75000"/>
                    <a:lumOff val="25000"/>
                  </a:schemeClr>
                </a:solidFill>
                <a:latin typeface="微软雅黑" panose="020B0503020204020204" charset="-122"/>
                <a:ea typeface="微软雅黑" panose="020B0503020204020204" charset="-122"/>
              </a:rPr>
              <a:t>器</a:t>
            </a:r>
            <a:r>
              <a:rPr lang="zh-CN" altLang="en-US" dirty="0">
                <a:solidFill>
                  <a:schemeClr val="tx1">
                    <a:lumMod val="75000"/>
                    <a:lumOff val="25000"/>
                  </a:schemeClr>
                </a:solidFill>
                <a:latin typeface="微软雅黑" panose="020B0503020204020204" charset="-122"/>
                <a:ea typeface="微软雅黑" panose="020B0503020204020204" charset="-122"/>
              </a:rPr>
              <a:t>：</a:t>
            </a:r>
          </a:p>
          <a:p>
            <a:pPr>
              <a:spcBef>
                <a:spcPts val="0"/>
              </a:spcBef>
              <a:defRPr/>
            </a:pPr>
            <a:r>
              <a:rPr lang="zh-CN" altLang="en-US" dirty="0" smtClean="0">
                <a:solidFill>
                  <a:schemeClr val="tx1">
                    <a:lumMod val="75000"/>
                    <a:lumOff val="25000"/>
                  </a:schemeClr>
                </a:solidFill>
                <a:latin typeface="微软雅黑" panose="020B0503020204020204" charset="-122"/>
                <a:ea typeface="微软雅黑" panose="020B0503020204020204" charset="-122"/>
              </a:rPr>
              <a:t>       </a:t>
            </a:r>
            <a:endParaRPr lang="zh-CN" altLang="en-US" dirty="0">
              <a:solidFill>
                <a:schemeClr val="tx1">
                  <a:lumMod val="75000"/>
                  <a:lumOff val="25000"/>
                </a:schemeClr>
              </a:solidFill>
              <a:latin typeface="微软雅黑" panose="020B0503020204020204" charset="-122"/>
              <a:ea typeface="微软雅黑" panose="020B0503020204020204" charset="-122"/>
            </a:endParaRPr>
          </a:p>
          <a:p>
            <a:pPr>
              <a:spcBef>
                <a:spcPts val="0"/>
              </a:spcBef>
              <a:defRPr/>
            </a:pPr>
            <a:r>
              <a:rPr lang="en-US" altLang="zh-CN" sz="1600" b="1" dirty="0" err="1" smtClean="0">
                <a:solidFill>
                  <a:schemeClr val="tx1">
                    <a:lumMod val="75000"/>
                    <a:lumOff val="25000"/>
                  </a:schemeClr>
                </a:solidFill>
                <a:latin typeface="仿宋" panose="02010609060101010101" charset="-122"/>
                <a:ea typeface="仿宋" panose="02010609060101010101" charset="-122"/>
                <a:cs typeface="仿宋" panose="02010609060101010101" charset="-122"/>
              </a:rPr>
              <a:t>TTrack</a:t>
            </a:r>
            <a:r>
              <a:rPr lang="zh-CN" altLang="en-US" sz="1600" dirty="0" smtClean="0">
                <a:solidFill>
                  <a:schemeClr val="tx1">
                    <a:lumMod val="75000"/>
                    <a:lumOff val="25000"/>
                  </a:schemeClr>
                </a:solidFill>
                <a:latin typeface="仿宋" panose="02010609060101010101" charset="-122"/>
                <a:ea typeface="仿宋" panose="02010609060101010101" charset="-122"/>
                <a:cs typeface="仿宋" panose="02010609060101010101" charset="-122"/>
              </a:rPr>
              <a:t>的</a:t>
            </a:r>
            <a:r>
              <a:rPr lang="en-US" altLang="zh-CN" sz="1600" b="1" dirty="0" smtClean="0">
                <a:solidFill>
                  <a:schemeClr val="tx1">
                    <a:lumMod val="75000"/>
                    <a:lumOff val="25000"/>
                  </a:schemeClr>
                </a:solidFill>
                <a:latin typeface="仿宋" panose="02010609060101010101" charset="-122"/>
                <a:ea typeface="仿宋" panose="02010609060101010101" charset="-122"/>
                <a:cs typeface="仿宋" panose="02010609060101010101" charset="-122"/>
              </a:rPr>
              <a:t>CFG</a:t>
            </a:r>
            <a:r>
              <a:rPr lang="zh-CN" altLang="en-US" sz="1600" b="1" dirty="0" smtClean="0">
                <a:solidFill>
                  <a:schemeClr val="tx1">
                    <a:lumMod val="75000"/>
                    <a:lumOff val="25000"/>
                  </a:schemeClr>
                </a:solidFill>
                <a:latin typeface="仿宋" panose="02010609060101010101" charset="-122"/>
                <a:ea typeface="仿宋" panose="02010609060101010101" charset="-122"/>
                <a:cs typeface="仿宋" panose="02010609060101010101" charset="-122"/>
              </a:rPr>
              <a:t>生成器</a:t>
            </a:r>
            <a:r>
              <a:rPr lang="zh-CN" altLang="en-US" sz="1600" b="1" dirty="0">
                <a:solidFill>
                  <a:schemeClr val="tx1">
                    <a:lumMod val="75000"/>
                    <a:lumOff val="25000"/>
                  </a:schemeClr>
                </a:solidFill>
                <a:latin typeface="仿宋" panose="02010609060101010101" charset="-122"/>
                <a:ea typeface="仿宋" panose="02010609060101010101" charset="-122"/>
                <a:cs typeface="仿宋" panose="02010609060101010101" charset="-122"/>
              </a:rPr>
              <a:t>和路径探索器</a:t>
            </a:r>
            <a:r>
              <a:rPr lang="zh-CN" altLang="en-US" sz="1600" dirty="0" smtClean="0">
                <a:solidFill>
                  <a:schemeClr val="tx1">
                    <a:lumMod val="75000"/>
                    <a:lumOff val="25000"/>
                  </a:schemeClr>
                </a:solidFill>
                <a:latin typeface="仿宋" panose="02010609060101010101" charset="-122"/>
                <a:ea typeface="仿宋" panose="02010609060101010101" charset="-122"/>
                <a:cs typeface="仿宋" panose="02010609060101010101" charset="-122"/>
              </a:rPr>
              <a:t>以</a:t>
            </a:r>
            <a:r>
              <a:rPr lang="en-US" altLang="zh-CN" sz="1600" b="1" dirty="0" err="1" smtClean="0">
                <a:solidFill>
                  <a:schemeClr val="tx1">
                    <a:lumMod val="75000"/>
                    <a:lumOff val="25000"/>
                  </a:schemeClr>
                </a:solidFill>
                <a:latin typeface="仿宋" panose="02010609060101010101" charset="-122"/>
                <a:ea typeface="仿宋" panose="02010609060101010101" charset="-122"/>
                <a:cs typeface="仿宋" panose="02010609060101010101" charset="-122"/>
              </a:rPr>
              <a:t>Oyente</a:t>
            </a:r>
            <a:r>
              <a:rPr lang="zh-CN" altLang="en-US" sz="1600" dirty="0" smtClean="0">
                <a:solidFill>
                  <a:schemeClr val="tx1">
                    <a:lumMod val="75000"/>
                    <a:lumOff val="25000"/>
                  </a:schemeClr>
                </a:solidFill>
                <a:latin typeface="仿宋" panose="02010609060101010101" charset="-122"/>
                <a:ea typeface="仿宋" panose="02010609060101010101" charset="-122"/>
                <a:cs typeface="仿宋" panose="02010609060101010101" charset="-122"/>
              </a:rPr>
              <a:t>相应</a:t>
            </a:r>
            <a:r>
              <a:rPr lang="zh-CN" altLang="en-US" sz="1600" dirty="0">
                <a:solidFill>
                  <a:schemeClr val="tx1">
                    <a:lumMod val="75000"/>
                    <a:lumOff val="25000"/>
                  </a:schemeClr>
                </a:solidFill>
                <a:latin typeface="仿宋" panose="02010609060101010101" charset="-122"/>
                <a:ea typeface="仿宋" panose="02010609060101010101" charset="-122"/>
                <a:cs typeface="仿宋" panose="02010609060101010101" charset="-122"/>
              </a:rPr>
              <a:t>模块</a:t>
            </a:r>
            <a:r>
              <a:rPr lang="zh-CN" altLang="en-US" sz="1600" dirty="0" smtClean="0">
                <a:solidFill>
                  <a:schemeClr val="tx1">
                    <a:lumMod val="75000"/>
                    <a:lumOff val="25000"/>
                  </a:schemeClr>
                </a:solidFill>
                <a:latin typeface="仿宋" panose="02010609060101010101" charset="-122"/>
                <a:ea typeface="仿宋" panose="02010609060101010101" charset="-122"/>
                <a:cs typeface="仿宋" panose="02010609060101010101" charset="-122"/>
              </a:rPr>
              <a:t>为基础</a:t>
            </a:r>
            <a:r>
              <a:rPr lang="zh-CN" altLang="en-US" sz="1600" dirty="0">
                <a:solidFill>
                  <a:schemeClr val="tx1">
                    <a:lumMod val="75000"/>
                    <a:lumOff val="25000"/>
                  </a:schemeClr>
                </a:solidFill>
                <a:latin typeface="仿宋" panose="02010609060101010101" charset="-122"/>
                <a:ea typeface="仿宋" panose="02010609060101010101" charset="-122"/>
                <a:cs typeface="仿宋" panose="02010609060101010101" charset="-122"/>
              </a:rPr>
              <a:t>进行扩展，</a:t>
            </a:r>
            <a:r>
              <a:rPr lang="zh-CN" altLang="en-US" sz="1600" dirty="0" smtClean="0">
                <a:solidFill>
                  <a:schemeClr val="tx1">
                    <a:lumMod val="75000"/>
                    <a:lumOff val="25000"/>
                  </a:schemeClr>
                </a:solidFill>
                <a:latin typeface="仿宋" panose="02010609060101010101" charset="-122"/>
                <a:ea typeface="仿宋" panose="02010609060101010101" charset="-122"/>
                <a:cs typeface="仿宋" panose="02010609060101010101" charset="-122"/>
              </a:rPr>
              <a:t>采用</a:t>
            </a:r>
            <a:r>
              <a:rPr lang="en-US" altLang="zh-CN" sz="1600" b="1" dirty="0" smtClean="0">
                <a:solidFill>
                  <a:schemeClr val="tx1">
                    <a:lumMod val="75000"/>
                    <a:lumOff val="25000"/>
                  </a:schemeClr>
                </a:solidFill>
                <a:latin typeface="仿宋" panose="02010609060101010101" charset="-122"/>
                <a:ea typeface="仿宋" panose="02010609060101010101" charset="-122"/>
                <a:cs typeface="仿宋" panose="02010609060101010101" charset="-122"/>
              </a:rPr>
              <a:t>Z3</a:t>
            </a:r>
            <a:r>
              <a:rPr lang="zh-CN" altLang="en-US" sz="1600" dirty="0" smtClean="0">
                <a:solidFill>
                  <a:schemeClr val="tx1">
                    <a:lumMod val="75000"/>
                    <a:lumOff val="25000"/>
                  </a:schemeClr>
                </a:solidFill>
                <a:latin typeface="仿宋" panose="02010609060101010101" charset="-122"/>
                <a:ea typeface="仿宋" panose="02010609060101010101" charset="-122"/>
                <a:cs typeface="仿宋" panose="02010609060101010101" charset="-122"/>
              </a:rPr>
              <a:t>作为</a:t>
            </a:r>
            <a:r>
              <a:rPr lang="zh-CN" altLang="en-US" sz="1600" dirty="0">
                <a:solidFill>
                  <a:schemeClr val="tx1">
                    <a:lumMod val="75000"/>
                    <a:lumOff val="25000"/>
                  </a:schemeClr>
                </a:solidFill>
                <a:latin typeface="仿宋" panose="02010609060101010101" charset="-122"/>
                <a:ea typeface="仿宋" panose="02010609060101010101" charset="-122"/>
                <a:cs typeface="仿宋" panose="02010609060101010101" charset="-122"/>
              </a:rPr>
              <a:t>约束求解器，尽可能</a:t>
            </a:r>
            <a:r>
              <a:rPr lang="zh-CN" altLang="en-US" sz="1600" dirty="0" smtClean="0">
                <a:solidFill>
                  <a:schemeClr val="tx1">
                    <a:lumMod val="75000"/>
                    <a:lumOff val="25000"/>
                  </a:schemeClr>
                </a:solidFill>
                <a:latin typeface="仿宋" panose="02010609060101010101" charset="-122"/>
                <a:ea typeface="仿宋" panose="02010609060101010101" charset="-122"/>
                <a:cs typeface="仿宋" panose="02010609060101010101" charset="-122"/>
              </a:rPr>
              <a:t>模拟真实的</a:t>
            </a:r>
            <a:r>
              <a:rPr lang="en-US" altLang="zh-CN" sz="1600" dirty="0" smtClean="0">
                <a:solidFill>
                  <a:schemeClr val="tx1">
                    <a:lumMod val="75000"/>
                    <a:lumOff val="25000"/>
                  </a:schemeClr>
                </a:solidFill>
                <a:latin typeface="仿宋" panose="02010609060101010101" charset="-122"/>
                <a:ea typeface="仿宋" panose="02010609060101010101" charset="-122"/>
                <a:cs typeface="仿宋" panose="02010609060101010101" charset="-122"/>
              </a:rPr>
              <a:t>EVM</a:t>
            </a:r>
            <a:r>
              <a:rPr lang="zh-CN" altLang="en-US" sz="1600" dirty="0" smtClean="0">
                <a:solidFill>
                  <a:schemeClr val="tx1">
                    <a:lumMod val="75000"/>
                    <a:lumOff val="25000"/>
                  </a:schemeClr>
                </a:solidFill>
                <a:latin typeface="仿宋" panose="02010609060101010101" charset="-122"/>
                <a:ea typeface="仿宋" panose="02010609060101010101" charset="-122"/>
                <a:cs typeface="仿宋" panose="02010609060101010101" charset="-122"/>
              </a:rPr>
              <a:t>行为</a:t>
            </a:r>
            <a:r>
              <a:rPr lang="en-US" altLang="zh-CN" sz="1600" dirty="0">
                <a:solidFill>
                  <a:schemeClr val="tx1">
                    <a:lumMod val="75000"/>
                    <a:lumOff val="25000"/>
                  </a:schemeClr>
                </a:solidFill>
                <a:latin typeface="仿宋" panose="02010609060101010101" charset="-122"/>
                <a:ea typeface="仿宋" panose="02010609060101010101" charset="-122"/>
                <a:cs typeface="仿宋" panose="02010609060101010101" charset="-122"/>
              </a:rPr>
              <a:t>;</a:t>
            </a:r>
            <a:endParaRPr lang="en-US" altLang="zh-CN" sz="1600" dirty="0" smtClean="0">
              <a:solidFill>
                <a:schemeClr val="tx1">
                  <a:lumMod val="75000"/>
                  <a:lumOff val="25000"/>
                </a:schemeClr>
              </a:solidFill>
              <a:latin typeface="仿宋" panose="02010609060101010101" charset="-122"/>
              <a:ea typeface="仿宋" panose="02010609060101010101" charset="-122"/>
              <a:cs typeface="仿宋" panose="02010609060101010101" charset="-122"/>
            </a:endParaRPr>
          </a:p>
          <a:p>
            <a:pPr>
              <a:spcBef>
                <a:spcPts val="0"/>
              </a:spcBef>
              <a:defRPr/>
            </a:pPr>
            <a:r>
              <a:rPr lang="zh-CN" altLang="en-US" sz="1600" dirty="0" smtClean="0">
                <a:solidFill>
                  <a:schemeClr val="tx1">
                    <a:lumMod val="75000"/>
                    <a:lumOff val="25000"/>
                  </a:schemeClr>
                </a:solidFill>
                <a:latin typeface="仿宋" panose="02010609060101010101" charset="-122"/>
                <a:ea typeface="仿宋" panose="02010609060101010101" charset="-122"/>
                <a:cs typeface="仿宋" panose="02010609060101010101" charset="-122"/>
              </a:rPr>
              <a:t>对于</a:t>
            </a:r>
            <a:r>
              <a:rPr lang="en-US" altLang="zh-CN" sz="1600" dirty="0" smtClean="0">
                <a:solidFill>
                  <a:schemeClr val="tx1">
                    <a:lumMod val="75000"/>
                    <a:lumOff val="25000"/>
                  </a:schemeClr>
                </a:solidFill>
                <a:latin typeface="仿宋" panose="02010609060101010101" charset="-122"/>
                <a:ea typeface="仿宋" panose="02010609060101010101" charset="-122"/>
                <a:cs typeface="仿宋" panose="02010609060101010101" charset="-122"/>
              </a:rPr>
              <a:t>CFG</a:t>
            </a:r>
            <a:r>
              <a:rPr lang="zh-CN" altLang="en-US" sz="1600" dirty="0" smtClean="0">
                <a:solidFill>
                  <a:schemeClr val="tx1">
                    <a:lumMod val="75000"/>
                    <a:lumOff val="25000"/>
                  </a:schemeClr>
                </a:solidFill>
                <a:latin typeface="仿宋" panose="02010609060101010101" charset="-122"/>
                <a:ea typeface="仿宋" panose="02010609060101010101" charset="-122"/>
                <a:cs typeface="仿宋" panose="02010609060101010101" charset="-122"/>
              </a:rPr>
              <a:t>生成器</a:t>
            </a:r>
            <a:r>
              <a:rPr lang="zh-CN" altLang="en-US" sz="1600" dirty="0">
                <a:solidFill>
                  <a:schemeClr val="tx1">
                    <a:lumMod val="75000"/>
                    <a:lumOff val="25000"/>
                  </a:schemeClr>
                </a:solidFill>
                <a:latin typeface="仿宋" panose="02010609060101010101" charset="-122"/>
                <a:ea typeface="仿宋" panose="02010609060101010101" charset="-122"/>
                <a:cs typeface="仿宋" panose="02010609060101010101" charset="-122"/>
              </a:rPr>
              <a:t>无法静态分析的跳转关系，路径探索器会在分析条件跳转指令</a:t>
            </a:r>
            <a:r>
              <a:rPr lang="en-US" altLang="zh-CN" sz="1600" dirty="0">
                <a:solidFill>
                  <a:schemeClr val="tx1">
                    <a:lumMod val="75000"/>
                    <a:lumOff val="25000"/>
                  </a:schemeClr>
                </a:solidFill>
                <a:latin typeface="仿宋" panose="02010609060101010101" charset="-122"/>
                <a:ea typeface="仿宋" panose="02010609060101010101" charset="-122"/>
                <a:cs typeface="仿宋" panose="02010609060101010101" charset="-122"/>
              </a:rPr>
              <a:t>(JUMPI)</a:t>
            </a:r>
            <a:r>
              <a:rPr lang="zh-CN" altLang="en-US" sz="1600" dirty="0">
                <a:solidFill>
                  <a:schemeClr val="tx1">
                    <a:lumMod val="75000"/>
                    <a:lumOff val="25000"/>
                  </a:schemeClr>
                </a:solidFill>
                <a:latin typeface="仿宋" panose="02010609060101010101" charset="-122"/>
                <a:ea typeface="仿宋" panose="02010609060101010101" charset="-122"/>
                <a:cs typeface="仿宋" panose="02010609060101010101" charset="-122"/>
              </a:rPr>
              <a:t>时，</a:t>
            </a:r>
            <a:r>
              <a:rPr lang="zh-CN" altLang="en-US" sz="1600" dirty="0" smtClean="0">
                <a:solidFill>
                  <a:schemeClr val="tx1">
                    <a:lumMod val="75000"/>
                    <a:lumOff val="25000"/>
                  </a:schemeClr>
                </a:solidFill>
                <a:latin typeface="仿宋" panose="02010609060101010101" charset="-122"/>
                <a:ea typeface="仿宋" panose="02010609060101010101" charset="-122"/>
                <a:cs typeface="仿宋" panose="02010609060101010101" charset="-122"/>
              </a:rPr>
              <a:t>利用</a:t>
            </a:r>
            <a:r>
              <a:rPr lang="en-US" altLang="zh-CN" sz="1600" b="1" dirty="0" smtClean="0">
                <a:solidFill>
                  <a:schemeClr val="tx1">
                    <a:lumMod val="75000"/>
                    <a:lumOff val="25000"/>
                  </a:schemeClr>
                </a:solidFill>
                <a:latin typeface="仿宋" panose="02010609060101010101" charset="-122"/>
                <a:ea typeface="仿宋" panose="02010609060101010101" charset="-122"/>
                <a:cs typeface="仿宋" panose="02010609060101010101" charset="-122"/>
              </a:rPr>
              <a:t>Z3</a:t>
            </a:r>
            <a:r>
              <a:rPr lang="zh-CN" altLang="en-US" sz="1600" dirty="0" smtClean="0">
                <a:solidFill>
                  <a:schemeClr val="tx1">
                    <a:lumMod val="75000"/>
                    <a:lumOff val="25000"/>
                  </a:schemeClr>
                </a:solidFill>
                <a:latin typeface="仿宋" panose="02010609060101010101" charset="-122"/>
                <a:ea typeface="仿宋" panose="02010609060101010101" charset="-122"/>
                <a:cs typeface="仿宋" panose="02010609060101010101" charset="-122"/>
              </a:rPr>
              <a:t>判断</a:t>
            </a:r>
            <a:r>
              <a:rPr lang="zh-CN" altLang="en-US" sz="1600" dirty="0">
                <a:solidFill>
                  <a:schemeClr val="tx1">
                    <a:lumMod val="75000"/>
                    <a:lumOff val="25000"/>
                  </a:schemeClr>
                </a:solidFill>
                <a:latin typeface="仿宋" panose="02010609060101010101" charset="-122"/>
                <a:ea typeface="仿宋" panose="02010609060101010101" charset="-122"/>
                <a:cs typeface="仿宋" panose="02010609060101010101" charset="-122"/>
              </a:rPr>
              <a:t>当前路径约束下的跳转条件</a:t>
            </a:r>
            <a:r>
              <a:rPr lang="zh-CN" altLang="en-US" sz="1600" b="1" dirty="0">
                <a:solidFill>
                  <a:schemeClr val="tx1">
                    <a:lumMod val="75000"/>
                    <a:lumOff val="25000"/>
                  </a:schemeClr>
                </a:solidFill>
                <a:latin typeface="仿宋" panose="02010609060101010101" charset="-122"/>
                <a:ea typeface="仿宋" panose="02010609060101010101" charset="-122"/>
                <a:cs typeface="仿宋" panose="02010609060101010101" charset="-122"/>
              </a:rPr>
              <a:t>真假</a:t>
            </a:r>
            <a:r>
              <a:rPr lang="zh-CN" altLang="en-US" sz="1600" dirty="0">
                <a:solidFill>
                  <a:schemeClr val="tx1">
                    <a:lumMod val="75000"/>
                    <a:lumOff val="25000"/>
                  </a:schemeClr>
                </a:solidFill>
                <a:latin typeface="仿宋" panose="02010609060101010101" charset="-122"/>
                <a:ea typeface="仿宋" panose="02010609060101010101" charset="-122"/>
                <a:cs typeface="仿宋" panose="02010609060101010101" charset="-122"/>
              </a:rPr>
              <a:t>取值，并探索相应的子</a:t>
            </a:r>
            <a:r>
              <a:rPr lang="zh-CN" altLang="en-US" sz="1600" dirty="0" smtClean="0">
                <a:solidFill>
                  <a:schemeClr val="tx1">
                    <a:lumMod val="75000"/>
                    <a:lumOff val="25000"/>
                  </a:schemeClr>
                </a:solidFill>
                <a:latin typeface="仿宋" panose="02010609060101010101" charset="-122"/>
                <a:ea typeface="仿宋" panose="02010609060101010101" charset="-122"/>
                <a:cs typeface="仿宋" panose="02010609060101010101" charset="-122"/>
              </a:rPr>
              <a:t>分支；</a:t>
            </a:r>
            <a:endParaRPr lang="en-US" altLang="zh-CN" sz="1600" dirty="0" smtClean="0">
              <a:solidFill>
                <a:schemeClr val="tx1">
                  <a:lumMod val="75000"/>
                  <a:lumOff val="25000"/>
                </a:schemeClr>
              </a:solidFill>
              <a:latin typeface="仿宋" panose="02010609060101010101" charset="-122"/>
              <a:ea typeface="仿宋" panose="02010609060101010101" charset="-122"/>
              <a:cs typeface="仿宋" panose="02010609060101010101" charset="-122"/>
            </a:endParaRPr>
          </a:p>
          <a:p>
            <a:pPr>
              <a:spcBef>
                <a:spcPts val="0"/>
              </a:spcBef>
              <a:defRPr/>
            </a:pPr>
            <a:r>
              <a:rPr lang="zh-CN" altLang="en-US" sz="1600" dirty="0" smtClean="0">
                <a:solidFill>
                  <a:schemeClr val="tx1">
                    <a:lumMod val="75000"/>
                    <a:lumOff val="25000"/>
                  </a:schemeClr>
                </a:solidFill>
                <a:latin typeface="仿宋" panose="02010609060101010101" charset="-122"/>
                <a:ea typeface="仿宋" panose="02010609060101010101" charset="-122"/>
                <a:cs typeface="仿宋" panose="02010609060101010101" charset="-122"/>
              </a:rPr>
              <a:t>最后得到</a:t>
            </a:r>
            <a:r>
              <a:rPr lang="zh-CN" altLang="en-US" sz="1600" dirty="0">
                <a:solidFill>
                  <a:schemeClr val="tx1">
                    <a:lumMod val="75000"/>
                    <a:lumOff val="25000"/>
                  </a:schemeClr>
                </a:solidFill>
                <a:latin typeface="仿宋" panose="02010609060101010101" charset="-122"/>
                <a:ea typeface="仿宋" panose="02010609060101010101" charset="-122"/>
                <a:cs typeface="仿宋" panose="02010609060101010101" charset="-122"/>
              </a:rPr>
              <a:t>一系列的符号执行路径和其路径</a:t>
            </a:r>
            <a:r>
              <a:rPr lang="zh-CN" altLang="en-US" sz="1600" dirty="0" smtClean="0">
                <a:solidFill>
                  <a:schemeClr val="tx1">
                    <a:lumMod val="75000"/>
                    <a:lumOff val="25000"/>
                  </a:schemeClr>
                </a:solidFill>
                <a:latin typeface="仿宋" panose="02010609060101010101" charset="-122"/>
                <a:ea typeface="仿宋" panose="02010609060101010101" charset="-122"/>
                <a:cs typeface="仿宋" panose="02010609060101010101" charset="-122"/>
              </a:rPr>
              <a:t>约束，服务于下一</a:t>
            </a:r>
            <a:r>
              <a:rPr lang="zh-CN" altLang="en-US" sz="1600" dirty="0">
                <a:solidFill>
                  <a:schemeClr val="tx1">
                    <a:lumMod val="75000"/>
                    <a:lumOff val="25000"/>
                  </a:schemeClr>
                </a:solidFill>
                <a:latin typeface="仿宋" panose="02010609060101010101" charset="-122"/>
                <a:ea typeface="仿宋" panose="02010609060101010101" charset="-122"/>
                <a:cs typeface="仿宋" panose="02010609060101010101" charset="-122"/>
              </a:rPr>
              <a:t>步的溢出点检测</a:t>
            </a:r>
            <a:r>
              <a:rPr lang="zh-CN" altLang="en-US" sz="1600" dirty="0" smtClean="0">
                <a:solidFill>
                  <a:schemeClr val="tx1">
                    <a:lumMod val="75000"/>
                    <a:lumOff val="25000"/>
                  </a:schemeClr>
                </a:solidFill>
                <a:latin typeface="仿宋" panose="02010609060101010101" charset="-122"/>
                <a:ea typeface="仿宋" panose="02010609060101010101" charset="-122"/>
                <a:cs typeface="仿宋" panose="02010609060101010101" charset="-122"/>
              </a:rPr>
              <a:t>。</a:t>
            </a:r>
            <a:endParaRPr lang="en-US" altLang="zh-CN" sz="1600" dirty="0" smtClean="0">
              <a:solidFill>
                <a:schemeClr val="tx1">
                  <a:lumMod val="75000"/>
                  <a:lumOff val="25000"/>
                </a:schemeClr>
              </a:solidFill>
              <a:latin typeface="仿宋" panose="02010609060101010101" charset="-122"/>
              <a:ea typeface="仿宋" panose="02010609060101010101" charset="-122"/>
              <a:cs typeface="仿宋" panose="02010609060101010101" charset="-122"/>
            </a:endParaRPr>
          </a:p>
          <a:p>
            <a:pPr>
              <a:spcBef>
                <a:spcPts val="0"/>
              </a:spcBef>
              <a:defRPr/>
            </a:pPr>
            <a:endParaRPr lang="en-US" altLang="zh-CN" dirty="0" smtClean="0">
              <a:solidFill>
                <a:schemeClr val="tx1">
                  <a:lumMod val="75000"/>
                  <a:lumOff val="25000"/>
                </a:schemeClr>
              </a:solidFill>
              <a:latin typeface="微软雅黑" panose="020B0503020204020204" charset="-122"/>
              <a:ea typeface="微软雅黑" panose="020B0503020204020204" charset="-122"/>
            </a:endParaRPr>
          </a:p>
          <a:p>
            <a:pPr>
              <a:spcBef>
                <a:spcPts val="0"/>
              </a:spcBef>
              <a:defRPr/>
            </a:pPr>
            <a:r>
              <a:rPr lang="zh-CN" altLang="en-US" dirty="0">
                <a:solidFill>
                  <a:schemeClr val="tx1">
                    <a:lumMod val="75000"/>
                    <a:lumOff val="25000"/>
                  </a:schemeClr>
                </a:solidFill>
                <a:latin typeface="微软雅黑" panose="020B0503020204020204" charset="-122"/>
                <a:ea typeface="微软雅黑" panose="020B0503020204020204" charset="-122"/>
              </a:rPr>
              <a:t>溢出点检测</a:t>
            </a:r>
            <a:r>
              <a:rPr lang="zh-CN" altLang="en-US" dirty="0" smtClean="0">
                <a:solidFill>
                  <a:schemeClr val="tx1">
                    <a:lumMod val="75000"/>
                    <a:lumOff val="25000"/>
                  </a:schemeClr>
                </a:solidFill>
                <a:latin typeface="微软雅黑" panose="020B0503020204020204" charset="-122"/>
                <a:ea typeface="微软雅黑" panose="020B0503020204020204" charset="-122"/>
              </a:rPr>
              <a:t>：</a:t>
            </a:r>
            <a:endParaRPr lang="en-US" altLang="zh-CN" dirty="0">
              <a:solidFill>
                <a:schemeClr val="tx1">
                  <a:lumMod val="75000"/>
                  <a:lumOff val="25000"/>
                </a:schemeClr>
              </a:solidFill>
              <a:latin typeface="微软雅黑" panose="020B0503020204020204" charset="-122"/>
              <a:ea typeface="微软雅黑" panose="020B0503020204020204" charset="-122"/>
            </a:endParaRPr>
          </a:p>
          <a:p>
            <a:pPr>
              <a:spcBef>
                <a:spcPts val="0"/>
              </a:spcBef>
              <a:defRPr/>
            </a:pPr>
            <a:endParaRPr lang="en-US" altLang="zh-CN" dirty="0" smtClean="0">
              <a:solidFill>
                <a:schemeClr val="tx1">
                  <a:lumMod val="75000"/>
                  <a:lumOff val="25000"/>
                </a:schemeClr>
              </a:solidFill>
              <a:latin typeface="仿宋" panose="02010609060101010101" charset="-122"/>
              <a:ea typeface="仿宋" panose="02010609060101010101" charset="-122"/>
              <a:cs typeface="仿宋" panose="02010609060101010101" charset="-122"/>
            </a:endParaRPr>
          </a:p>
          <a:p>
            <a:pPr>
              <a:spcBef>
                <a:spcPts val="0"/>
              </a:spcBef>
              <a:defRPr/>
            </a:pPr>
            <a:r>
              <a:rPr lang="zh-CN" altLang="en-US" sz="1600" dirty="0" smtClean="0">
                <a:solidFill>
                  <a:schemeClr val="tx1">
                    <a:lumMod val="75000"/>
                    <a:lumOff val="25000"/>
                  </a:schemeClr>
                </a:solidFill>
                <a:latin typeface="仿宋" panose="02010609060101010101" charset="-122"/>
                <a:ea typeface="仿宋" panose="02010609060101010101" charset="-122"/>
                <a:cs typeface="仿宋" panose="02010609060101010101" charset="-122"/>
              </a:rPr>
              <a:t>整数溢出来自于算数运算，其在</a:t>
            </a:r>
            <a:r>
              <a:rPr lang="en-US" altLang="zh-CN" sz="1600" dirty="0" smtClean="0">
                <a:solidFill>
                  <a:schemeClr val="tx1">
                    <a:lumMod val="75000"/>
                    <a:lumOff val="25000"/>
                  </a:schemeClr>
                </a:solidFill>
                <a:latin typeface="仿宋" panose="02010609060101010101" charset="-122"/>
                <a:ea typeface="仿宋" panose="02010609060101010101" charset="-122"/>
                <a:cs typeface="仿宋" panose="02010609060101010101" charset="-122"/>
              </a:rPr>
              <a:t>Solidity</a:t>
            </a:r>
            <a:r>
              <a:rPr lang="zh-CN" altLang="en-US" sz="1600" dirty="0" smtClean="0">
                <a:solidFill>
                  <a:schemeClr val="tx1">
                    <a:lumMod val="75000"/>
                    <a:lumOff val="25000"/>
                  </a:schemeClr>
                </a:solidFill>
                <a:latin typeface="仿宋" panose="02010609060101010101" charset="-122"/>
                <a:ea typeface="仿宋" panose="02010609060101010101" charset="-122"/>
                <a:cs typeface="仿宋" panose="02010609060101010101" charset="-122"/>
              </a:rPr>
              <a:t>源码中的表现形式有很多，如“</a:t>
            </a:r>
            <a:r>
              <a:rPr lang="en-US" altLang="zh-CN" sz="1600" b="1" dirty="0" smtClean="0">
                <a:solidFill>
                  <a:schemeClr val="tx1">
                    <a:lumMod val="75000"/>
                    <a:lumOff val="25000"/>
                  </a:schemeClr>
                </a:solidFill>
                <a:latin typeface="仿宋" panose="02010609060101010101" charset="-122"/>
                <a:ea typeface="仿宋" panose="02010609060101010101" charset="-122"/>
                <a:cs typeface="仿宋" panose="02010609060101010101" charset="-122"/>
              </a:rPr>
              <a:t>+</a:t>
            </a:r>
            <a:r>
              <a:rPr lang="zh-CN" altLang="en-US" sz="1600" b="1" dirty="0" smtClean="0">
                <a:solidFill>
                  <a:schemeClr val="tx1">
                    <a:lumMod val="75000"/>
                    <a:lumOff val="25000"/>
                  </a:schemeClr>
                </a:solidFill>
                <a:latin typeface="仿宋" panose="02010609060101010101" charset="-122"/>
                <a:ea typeface="仿宋" panose="02010609060101010101" charset="-122"/>
                <a:cs typeface="仿宋" panose="02010609060101010101" charset="-122"/>
              </a:rPr>
              <a:t>、</a:t>
            </a:r>
            <a:r>
              <a:rPr lang="en-US" altLang="zh-CN" sz="1600" b="1" dirty="0" smtClean="0">
                <a:solidFill>
                  <a:schemeClr val="tx1">
                    <a:lumMod val="75000"/>
                    <a:lumOff val="25000"/>
                  </a:schemeClr>
                </a:solidFill>
                <a:latin typeface="仿宋" panose="02010609060101010101" charset="-122"/>
                <a:ea typeface="仿宋" panose="02010609060101010101" charset="-122"/>
                <a:cs typeface="仿宋" panose="02010609060101010101" charset="-122"/>
              </a:rPr>
              <a:t>-</a:t>
            </a:r>
            <a:r>
              <a:rPr lang="zh-CN" altLang="en-US" sz="1600" b="1" dirty="0" smtClean="0">
                <a:solidFill>
                  <a:schemeClr val="tx1">
                    <a:lumMod val="75000"/>
                    <a:lumOff val="25000"/>
                  </a:schemeClr>
                </a:solidFill>
                <a:latin typeface="仿宋" panose="02010609060101010101" charset="-122"/>
                <a:ea typeface="仿宋" panose="02010609060101010101" charset="-122"/>
                <a:cs typeface="仿宋" panose="02010609060101010101" charset="-122"/>
              </a:rPr>
              <a:t>、</a:t>
            </a:r>
            <a:r>
              <a:rPr lang="en-US" altLang="zh-CN" sz="1600" b="1" dirty="0" smtClean="0">
                <a:solidFill>
                  <a:schemeClr val="tx1">
                    <a:lumMod val="75000"/>
                    <a:lumOff val="25000"/>
                  </a:schemeClr>
                </a:solidFill>
                <a:latin typeface="仿宋" panose="02010609060101010101" charset="-122"/>
                <a:ea typeface="仿宋" panose="02010609060101010101" charset="-122"/>
                <a:cs typeface="仿宋" panose="02010609060101010101" charset="-122"/>
              </a:rPr>
              <a:t>+=</a:t>
            </a:r>
            <a:r>
              <a:rPr lang="zh-CN" altLang="en-US" sz="1600" b="1" dirty="0" smtClean="0">
                <a:solidFill>
                  <a:schemeClr val="tx1">
                    <a:lumMod val="75000"/>
                    <a:lumOff val="25000"/>
                  </a:schemeClr>
                </a:solidFill>
                <a:latin typeface="仿宋" panose="02010609060101010101" charset="-122"/>
                <a:ea typeface="仿宋" panose="02010609060101010101" charset="-122"/>
                <a:cs typeface="仿宋" panose="02010609060101010101" charset="-122"/>
              </a:rPr>
              <a:t>、</a:t>
            </a:r>
            <a:r>
              <a:rPr lang="en-US" altLang="zh-CN" sz="1600" b="1" dirty="0" smtClean="0">
                <a:solidFill>
                  <a:schemeClr val="tx1">
                    <a:lumMod val="75000"/>
                    <a:lumOff val="25000"/>
                  </a:schemeClr>
                </a:solidFill>
                <a:latin typeface="仿宋" panose="02010609060101010101" charset="-122"/>
                <a:ea typeface="仿宋" panose="02010609060101010101" charset="-122"/>
                <a:cs typeface="仿宋" panose="02010609060101010101" charset="-122"/>
              </a:rPr>
              <a:t>++</a:t>
            </a:r>
            <a:r>
              <a:rPr lang="zh-CN" altLang="en-US" sz="1600" b="1" dirty="0" smtClean="0">
                <a:solidFill>
                  <a:schemeClr val="tx1">
                    <a:lumMod val="75000"/>
                    <a:lumOff val="25000"/>
                  </a:schemeClr>
                </a:solidFill>
                <a:latin typeface="仿宋" panose="02010609060101010101" charset="-122"/>
                <a:ea typeface="仿宋" panose="02010609060101010101" charset="-122"/>
                <a:cs typeface="仿宋" panose="02010609060101010101" charset="-122"/>
              </a:rPr>
              <a:t>”</a:t>
            </a:r>
            <a:r>
              <a:rPr lang="zh-CN" altLang="en-US" sz="1600" dirty="0" smtClean="0">
                <a:solidFill>
                  <a:schemeClr val="tx1">
                    <a:lumMod val="75000"/>
                    <a:lumOff val="25000"/>
                  </a:schemeClr>
                </a:solidFill>
                <a:latin typeface="仿宋" panose="02010609060101010101" charset="-122"/>
                <a:ea typeface="仿宋" panose="02010609060101010101" charset="-122"/>
                <a:cs typeface="仿宋" panose="02010609060101010101" charset="-122"/>
              </a:rPr>
              <a:t>等，但在</a:t>
            </a:r>
            <a:r>
              <a:rPr lang="en-US" altLang="zh-CN" sz="1600" dirty="0" smtClean="0">
                <a:solidFill>
                  <a:schemeClr val="tx1">
                    <a:lumMod val="75000"/>
                    <a:lumOff val="25000"/>
                  </a:schemeClr>
                </a:solidFill>
                <a:latin typeface="仿宋" panose="02010609060101010101" charset="-122"/>
                <a:ea typeface="仿宋" panose="02010609060101010101" charset="-122"/>
                <a:cs typeface="仿宋" panose="02010609060101010101" charset="-122"/>
              </a:rPr>
              <a:t>EVM</a:t>
            </a:r>
            <a:r>
              <a:rPr lang="zh-CN" altLang="en-US" sz="1600" dirty="0" smtClean="0">
                <a:solidFill>
                  <a:schemeClr val="tx1">
                    <a:lumMod val="75000"/>
                    <a:lumOff val="25000"/>
                  </a:schemeClr>
                </a:solidFill>
                <a:latin typeface="仿宋" panose="02010609060101010101" charset="-122"/>
                <a:ea typeface="仿宋" panose="02010609060101010101" charset="-122"/>
                <a:cs typeface="仿宋" panose="02010609060101010101" charset="-122"/>
              </a:rPr>
              <a:t>字节码中，是 “</a:t>
            </a:r>
            <a:r>
              <a:rPr lang="en-US" altLang="zh-CN" sz="1600" b="1" dirty="0" smtClean="0">
                <a:solidFill>
                  <a:schemeClr val="tx1">
                    <a:lumMod val="75000"/>
                    <a:lumOff val="25000"/>
                  </a:schemeClr>
                </a:solidFill>
                <a:latin typeface="仿宋" panose="02010609060101010101" charset="-122"/>
                <a:ea typeface="仿宋" panose="02010609060101010101" charset="-122"/>
                <a:cs typeface="仿宋" panose="02010609060101010101" charset="-122"/>
              </a:rPr>
              <a:t>ADD, SUB, MUL </a:t>
            </a:r>
            <a:r>
              <a:rPr lang="zh-CN" altLang="en-US" sz="1600" dirty="0" smtClean="0">
                <a:solidFill>
                  <a:schemeClr val="tx1">
                    <a:lumMod val="75000"/>
                    <a:lumOff val="25000"/>
                  </a:schemeClr>
                </a:solidFill>
                <a:latin typeface="仿宋" panose="02010609060101010101" charset="-122"/>
                <a:ea typeface="仿宋" panose="02010609060101010101" charset="-122"/>
                <a:cs typeface="仿宋" panose="02010609060101010101" charset="-122"/>
              </a:rPr>
              <a:t>和 </a:t>
            </a:r>
            <a:r>
              <a:rPr lang="en-US" altLang="zh-CN" sz="1600" b="1" dirty="0" smtClean="0">
                <a:solidFill>
                  <a:schemeClr val="tx1">
                    <a:lumMod val="75000"/>
                    <a:lumOff val="25000"/>
                  </a:schemeClr>
                </a:solidFill>
                <a:latin typeface="仿宋" panose="02010609060101010101" charset="-122"/>
                <a:ea typeface="仿宋" panose="02010609060101010101" charset="-122"/>
                <a:cs typeface="仿宋" panose="02010609060101010101" charset="-122"/>
              </a:rPr>
              <a:t>DIV</a:t>
            </a:r>
            <a:r>
              <a:rPr lang="zh-CN" altLang="en-US" sz="1600" b="1" dirty="0" smtClean="0">
                <a:solidFill>
                  <a:schemeClr val="tx1">
                    <a:lumMod val="75000"/>
                    <a:lumOff val="25000"/>
                  </a:schemeClr>
                </a:solidFill>
                <a:latin typeface="仿宋" panose="02010609060101010101" charset="-122"/>
                <a:ea typeface="仿宋" panose="02010609060101010101" charset="-122"/>
                <a:cs typeface="仿宋" panose="02010609060101010101" charset="-122"/>
              </a:rPr>
              <a:t>”</a:t>
            </a:r>
            <a:r>
              <a:rPr lang="zh-CN" altLang="en-US" sz="1600" dirty="0" smtClean="0">
                <a:solidFill>
                  <a:schemeClr val="tx1">
                    <a:lumMod val="75000"/>
                    <a:lumOff val="25000"/>
                  </a:schemeClr>
                </a:solidFill>
                <a:latin typeface="仿宋" panose="02010609060101010101" charset="-122"/>
                <a:ea typeface="仿宋" panose="02010609060101010101" charset="-122"/>
                <a:cs typeface="仿宋" panose="02010609060101010101" charset="-122"/>
              </a:rPr>
              <a:t>操作</a:t>
            </a:r>
            <a:r>
              <a:rPr lang="en-US" altLang="zh-CN" sz="1600" dirty="0" smtClean="0">
                <a:solidFill>
                  <a:schemeClr val="tx1">
                    <a:lumMod val="75000"/>
                    <a:lumOff val="25000"/>
                  </a:schemeClr>
                </a:solidFill>
                <a:latin typeface="仿宋" panose="02010609060101010101" charset="-122"/>
                <a:ea typeface="仿宋" panose="02010609060101010101" charset="-122"/>
                <a:cs typeface="仿宋" panose="02010609060101010101" charset="-122"/>
              </a:rPr>
              <a:t>;</a:t>
            </a:r>
          </a:p>
          <a:p>
            <a:pPr>
              <a:spcBef>
                <a:spcPts val="0"/>
              </a:spcBef>
              <a:defRPr/>
            </a:pPr>
            <a:r>
              <a:rPr lang="en-US" altLang="zh-CN" sz="1600" dirty="0" err="1" smtClean="0">
                <a:solidFill>
                  <a:schemeClr val="tx1">
                    <a:lumMod val="75000"/>
                    <a:lumOff val="25000"/>
                  </a:schemeClr>
                </a:solidFill>
                <a:latin typeface="仿宋" panose="02010609060101010101" charset="-122"/>
                <a:ea typeface="仿宋" panose="02010609060101010101" charset="-122"/>
                <a:cs typeface="仿宋" panose="02010609060101010101" charset="-122"/>
              </a:rPr>
              <a:t>TTrack</a:t>
            </a:r>
            <a:r>
              <a:rPr lang="zh-CN" altLang="en-US" sz="1600" dirty="0" smtClean="0">
                <a:solidFill>
                  <a:schemeClr val="tx1">
                    <a:lumMod val="75000"/>
                    <a:lumOff val="25000"/>
                  </a:schemeClr>
                </a:solidFill>
                <a:latin typeface="仿宋" panose="02010609060101010101" charset="-122"/>
                <a:ea typeface="仿宋" panose="02010609060101010101" charset="-122"/>
                <a:cs typeface="仿宋" panose="02010609060101010101" charset="-122"/>
              </a:rPr>
              <a:t>的分析以</a:t>
            </a:r>
            <a:r>
              <a:rPr lang="en-US" altLang="zh-CN" sz="1600" dirty="0" smtClean="0">
                <a:solidFill>
                  <a:schemeClr val="tx1">
                    <a:lumMod val="75000"/>
                    <a:lumOff val="25000"/>
                  </a:schemeClr>
                </a:solidFill>
                <a:latin typeface="仿宋" panose="02010609060101010101" charset="-122"/>
                <a:ea typeface="仿宋" panose="02010609060101010101" charset="-122"/>
                <a:cs typeface="仿宋" panose="02010609060101010101" charset="-122"/>
              </a:rPr>
              <a:t>EVM</a:t>
            </a:r>
            <a:r>
              <a:rPr lang="zh-CN" altLang="en-US" sz="1600" dirty="0" smtClean="0">
                <a:solidFill>
                  <a:schemeClr val="tx1">
                    <a:lumMod val="75000"/>
                    <a:lumOff val="25000"/>
                  </a:schemeClr>
                </a:solidFill>
                <a:latin typeface="仿宋" panose="02010609060101010101" charset="-122"/>
                <a:ea typeface="仿宋" panose="02010609060101010101" charset="-122"/>
                <a:cs typeface="仿宋" panose="02010609060101010101" charset="-122"/>
              </a:rPr>
              <a:t>字节码为基础展开，但由于上述四种字节码，除了应用在算数运算中，还服务于函数声明、数组寻址等顶层操作。为了避免溢出点的误标记，我们在编译时，构建了字节码到源码的索引关系，</a:t>
            </a:r>
            <a:r>
              <a:rPr lang="en-US" altLang="zh-CN" sz="1600" dirty="0" err="1" smtClean="0">
                <a:solidFill>
                  <a:schemeClr val="tx1">
                    <a:lumMod val="75000"/>
                    <a:lumOff val="25000"/>
                  </a:schemeClr>
                </a:solidFill>
                <a:latin typeface="仿宋" panose="02010609060101010101" charset="-122"/>
                <a:ea typeface="仿宋" panose="02010609060101010101" charset="-122"/>
                <a:cs typeface="仿宋" panose="02010609060101010101" charset="-122"/>
              </a:rPr>
              <a:t>TTrack</a:t>
            </a:r>
            <a:r>
              <a:rPr lang="zh-CN" altLang="en-US" sz="1600" dirty="0" smtClean="0">
                <a:solidFill>
                  <a:schemeClr val="tx1">
                    <a:lumMod val="75000"/>
                    <a:lumOff val="25000"/>
                  </a:schemeClr>
                </a:solidFill>
                <a:latin typeface="仿宋" panose="02010609060101010101" charset="-122"/>
                <a:ea typeface="仿宋" panose="02010609060101010101" charset="-122"/>
                <a:cs typeface="仿宋" panose="02010609060101010101" charset="-122"/>
              </a:rPr>
              <a:t>会在分析相关的字节码时，判断其对应源码中是否存在相应的算数运算符号，即“</a:t>
            </a:r>
            <a:r>
              <a:rPr lang="en-US" altLang="zh-CN" sz="1600" b="1" dirty="0" smtClean="0">
                <a:solidFill>
                  <a:schemeClr val="tx1">
                    <a:lumMod val="75000"/>
                    <a:lumOff val="25000"/>
                  </a:schemeClr>
                </a:solidFill>
                <a:latin typeface="仿宋" panose="02010609060101010101" charset="-122"/>
                <a:ea typeface="仿宋" panose="02010609060101010101" charset="-122"/>
                <a:cs typeface="仿宋" panose="02010609060101010101" charset="-122"/>
              </a:rPr>
              <a:t>+</a:t>
            </a:r>
            <a:r>
              <a:rPr lang="zh-CN" altLang="en-US" sz="1600" b="1" dirty="0" smtClean="0">
                <a:solidFill>
                  <a:schemeClr val="tx1">
                    <a:lumMod val="75000"/>
                    <a:lumOff val="25000"/>
                  </a:schemeClr>
                </a:solidFill>
                <a:latin typeface="仿宋" panose="02010609060101010101" charset="-122"/>
                <a:ea typeface="仿宋" panose="02010609060101010101" charset="-122"/>
                <a:cs typeface="仿宋" panose="02010609060101010101" charset="-122"/>
              </a:rPr>
              <a:t>、</a:t>
            </a:r>
            <a:r>
              <a:rPr lang="en-US" altLang="zh-CN" sz="1600" b="1" dirty="0" smtClean="0">
                <a:solidFill>
                  <a:schemeClr val="tx1">
                    <a:lumMod val="75000"/>
                    <a:lumOff val="25000"/>
                  </a:schemeClr>
                </a:solidFill>
                <a:latin typeface="仿宋" panose="02010609060101010101" charset="-122"/>
                <a:ea typeface="仿宋" panose="02010609060101010101" charset="-122"/>
                <a:cs typeface="仿宋" panose="02010609060101010101" charset="-122"/>
              </a:rPr>
              <a:t>-</a:t>
            </a:r>
            <a:r>
              <a:rPr lang="zh-CN" altLang="en-US" sz="1600" b="1" dirty="0" smtClean="0">
                <a:solidFill>
                  <a:schemeClr val="tx1">
                    <a:lumMod val="75000"/>
                    <a:lumOff val="25000"/>
                  </a:schemeClr>
                </a:solidFill>
                <a:latin typeface="仿宋" panose="02010609060101010101" charset="-122"/>
                <a:ea typeface="仿宋" panose="02010609060101010101" charset="-122"/>
                <a:cs typeface="仿宋" panose="02010609060101010101" charset="-122"/>
              </a:rPr>
              <a:t>、*、</a:t>
            </a:r>
            <a:r>
              <a:rPr lang="en-US" altLang="zh-CN" sz="1600" b="1" dirty="0" smtClean="0">
                <a:solidFill>
                  <a:schemeClr val="tx1">
                    <a:lumMod val="75000"/>
                    <a:lumOff val="25000"/>
                  </a:schemeClr>
                </a:solidFill>
                <a:latin typeface="仿宋" panose="02010609060101010101" charset="-122"/>
                <a:ea typeface="仿宋" panose="02010609060101010101" charset="-122"/>
                <a:cs typeface="仿宋" panose="02010609060101010101" charset="-122"/>
              </a:rPr>
              <a:t>/</a:t>
            </a:r>
            <a:r>
              <a:rPr lang="zh-CN" altLang="en-US" sz="1600" b="1" dirty="0" smtClean="0">
                <a:solidFill>
                  <a:schemeClr val="tx1">
                    <a:lumMod val="75000"/>
                    <a:lumOff val="25000"/>
                  </a:schemeClr>
                </a:solidFill>
                <a:latin typeface="仿宋" panose="02010609060101010101" charset="-122"/>
                <a:ea typeface="仿宋" panose="02010609060101010101" charset="-122"/>
                <a:cs typeface="仿宋" panose="02010609060101010101" charset="-122"/>
              </a:rPr>
              <a:t>”</a:t>
            </a:r>
            <a:r>
              <a:rPr lang="en-US" altLang="zh-CN" sz="1600" dirty="0" smtClean="0">
                <a:solidFill>
                  <a:schemeClr val="tx1">
                    <a:lumMod val="75000"/>
                    <a:lumOff val="25000"/>
                  </a:schemeClr>
                </a:solidFill>
                <a:latin typeface="仿宋" panose="02010609060101010101" charset="-122"/>
                <a:ea typeface="仿宋" panose="02010609060101010101" charset="-122"/>
                <a:cs typeface="仿宋" panose="02010609060101010101" charset="-122"/>
              </a:rPr>
              <a:t>;</a:t>
            </a:r>
          </a:p>
          <a:p>
            <a:pPr>
              <a:spcBef>
                <a:spcPts val="0"/>
              </a:spcBef>
              <a:defRPr/>
            </a:pPr>
            <a:r>
              <a:rPr lang="zh-CN" altLang="en-US" sz="1600" dirty="0" smtClean="0">
                <a:solidFill>
                  <a:schemeClr val="tx1">
                    <a:lumMod val="75000"/>
                    <a:lumOff val="25000"/>
                  </a:schemeClr>
                </a:solidFill>
                <a:latin typeface="仿宋" panose="02010609060101010101" charset="-122"/>
                <a:ea typeface="仿宋" panose="02010609060101010101" charset="-122"/>
                <a:cs typeface="仿宋" panose="02010609060101010101" charset="-122"/>
              </a:rPr>
              <a:t>最后，</a:t>
            </a:r>
            <a:r>
              <a:rPr lang="en-US" altLang="zh-CN" sz="1600" dirty="0" err="1" smtClean="0">
                <a:solidFill>
                  <a:schemeClr val="tx1">
                    <a:lumMod val="75000"/>
                    <a:lumOff val="25000"/>
                  </a:schemeClr>
                </a:solidFill>
                <a:latin typeface="仿宋" panose="02010609060101010101" charset="-122"/>
                <a:ea typeface="仿宋" panose="02010609060101010101" charset="-122"/>
                <a:cs typeface="仿宋" panose="02010609060101010101" charset="-122"/>
              </a:rPr>
              <a:t>TTrack</a:t>
            </a:r>
            <a:r>
              <a:rPr lang="zh-CN" altLang="en-US" sz="1600" dirty="0" smtClean="0">
                <a:solidFill>
                  <a:schemeClr val="tx1">
                    <a:lumMod val="75000"/>
                    <a:lumOff val="25000"/>
                  </a:schemeClr>
                </a:solidFill>
                <a:latin typeface="仿宋" panose="02010609060101010101" charset="-122"/>
                <a:ea typeface="仿宋" panose="02010609060101010101" charset="-122"/>
                <a:cs typeface="仿宋" panose="02010609060101010101" charset="-122"/>
              </a:rPr>
              <a:t>参考</a:t>
            </a:r>
            <a:r>
              <a:rPr lang="en-US" altLang="zh-CN" sz="1600" dirty="0" err="1" smtClean="0">
                <a:solidFill>
                  <a:schemeClr val="tx1">
                    <a:lumMod val="75000"/>
                    <a:lumOff val="25000"/>
                  </a:schemeClr>
                </a:solidFill>
                <a:latin typeface="仿宋" panose="02010609060101010101" charset="-122"/>
                <a:ea typeface="仿宋" panose="02010609060101010101" charset="-122"/>
                <a:cs typeface="仿宋" panose="02010609060101010101" charset="-122"/>
              </a:rPr>
              <a:t>SafeMath</a:t>
            </a:r>
            <a:r>
              <a:rPr lang="zh-CN" altLang="en-US" sz="1600" dirty="0" smtClean="0">
                <a:solidFill>
                  <a:schemeClr val="tx1">
                    <a:lumMod val="75000"/>
                    <a:lumOff val="25000"/>
                  </a:schemeClr>
                </a:solidFill>
                <a:latin typeface="仿宋" panose="02010609060101010101" charset="-122"/>
                <a:ea typeface="仿宋" panose="02010609060101010101" charset="-122"/>
                <a:cs typeface="仿宋" panose="02010609060101010101" charset="-122"/>
              </a:rPr>
              <a:t>函数</a:t>
            </a:r>
            <a:r>
              <a:rPr lang="zh-CN" altLang="en-US" sz="1600" dirty="0">
                <a:solidFill>
                  <a:schemeClr val="tx1">
                    <a:lumMod val="75000"/>
                    <a:lumOff val="25000"/>
                  </a:schemeClr>
                </a:solidFill>
                <a:latin typeface="仿宋" panose="02010609060101010101" charset="-122"/>
                <a:ea typeface="仿宋" panose="02010609060101010101" charset="-122"/>
                <a:cs typeface="仿宋" panose="02010609060101010101" charset="-122"/>
              </a:rPr>
              <a:t>库，给</a:t>
            </a:r>
            <a:r>
              <a:rPr lang="zh-CN" altLang="en-US" sz="1600" dirty="0" smtClean="0">
                <a:solidFill>
                  <a:schemeClr val="tx1">
                    <a:lumMod val="75000"/>
                    <a:lumOff val="25000"/>
                  </a:schemeClr>
                </a:solidFill>
                <a:latin typeface="仿宋" panose="02010609060101010101" charset="-122"/>
                <a:ea typeface="仿宋" panose="02010609060101010101" charset="-122"/>
                <a:cs typeface="仿宋" panose="02010609060101010101" charset="-122"/>
              </a:rPr>
              <a:t>出符合</a:t>
            </a:r>
            <a:r>
              <a:rPr lang="en-US" altLang="zh-CN" sz="1600" dirty="0" smtClean="0">
                <a:solidFill>
                  <a:schemeClr val="tx1">
                    <a:lumMod val="75000"/>
                    <a:lumOff val="25000"/>
                  </a:schemeClr>
                </a:solidFill>
                <a:latin typeface="仿宋" panose="02010609060101010101" charset="-122"/>
                <a:ea typeface="仿宋" panose="02010609060101010101" charset="-122"/>
                <a:cs typeface="仿宋" panose="02010609060101010101" charset="-122"/>
              </a:rPr>
              <a:t>Z3</a:t>
            </a:r>
            <a:r>
              <a:rPr lang="zh-CN" altLang="en-US" sz="1600" dirty="0" smtClean="0">
                <a:solidFill>
                  <a:schemeClr val="tx1">
                    <a:lumMod val="75000"/>
                    <a:lumOff val="25000"/>
                  </a:schemeClr>
                </a:solidFill>
                <a:latin typeface="仿宋" panose="02010609060101010101" charset="-122"/>
                <a:ea typeface="仿宋" panose="02010609060101010101" charset="-122"/>
                <a:cs typeface="仿宋" panose="02010609060101010101" charset="-122"/>
              </a:rPr>
              <a:t>语法</a:t>
            </a:r>
            <a:r>
              <a:rPr lang="zh-CN" altLang="en-US" sz="1600" dirty="0">
                <a:solidFill>
                  <a:schemeClr val="tx1">
                    <a:lumMod val="75000"/>
                    <a:lumOff val="25000"/>
                  </a:schemeClr>
                </a:solidFill>
                <a:latin typeface="仿宋" panose="02010609060101010101" charset="-122"/>
                <a:ea typeface="仿宋" panose="02010609060101010101" charset="-122"/>
                <a:cs typeface="仿宋" panose="02010609060101010101" charset="-122"/>
              </a:rPr>
              <a:t>的溢出</a:t>
            </a:r>
            <a:r>
              <a:rPr lang="zh-CN" altLang="en-US" sz="1600" dirty="0" smtClean="0">
                <a:solidFill>
                  <a:schemeClr val="tx1">
                    <a:lumMod val="75000"/>
                    <a:lumOff val="25000"/>
                  </a:schemeClr>
                </a:solidFill>
                <a:latin typeface="仿宋" panose="02010609060101010101" charset="-122"/>
                <a:ea typeface="仿宋" panose="02010609060101010101" charset="-122"/>
                <a:cs typeface="仿宋" panose="02010609060101010101" charset="-122"/>
              </a:rPr>
              <a:t>表达式，如果在当前路径约束下溢出表达式有解，则意味着可能发生溢出。</a:t>
            </a:r>
            <a:endParaRPr lang="zh-CN" altLang="en-US" sz="1600" dirty="0">
              <a:solidFill>
                <a:schemeClr val="tx1">
                  <a:lumMod val="75000"/>
                  <a:lumOff val="25000"/>
                </a:schemeClr>
              </a:solidFill>
              <a:latin typeface="仿宋" panose="02010609060101010101" charset="-122"/>
              <a:ea typeface="仿宋" panose="02010609060101010101" charset="-122"/>
              <a:cs typeface="仿宋" panose="02010609060101010101" charset="-122"/>
            </a:endParaRPr>
          </a:p>
          <a:p>
            <a:pPr>
              <a:spcBef>
                <a:spcPts val="0"/>
              </a:spcBef>
              <a:defRPr/>
            </a:pPr>
            <a:endParaRPr lang="zh-CN" altLang="en-US" sz="1600" dirty="0" smtClean="0">
              <a:solidFill>
                <a:schemeClr val="tx1">
                  <a:lumMod val="75000"/>
                  <a:lumOff val="25000"/>
                </a:schemeClr>
              </a:solidFill>
              <a:latin typeface="仿宋" panose="02010609060101010101" charset="-122"/>
              <a:ea typeface="仿宋" panose="02010609060101010101" charset="-122"/>
              <a:cs typeface="仿宋" panose="02010609060101010101" charset="-122"/>
            </a:endParaRPr>
          </a:p>
          <a:p>
            <a:pPr>
              <a:spcBef>
                <a:spcPts val="0"/>
              </a:spcBef>
              <a:defRPr/>
            </a:pPr>
            <a:endParaRPr lang="en-US" altLang="zh-CN" dirty="0" smtClean="0">
              <a:solidFill>
                <a:schemeClr val="tx1">
                  <a:lumMod val="75000"/>
                  <a:lumOff val="25000"/>
                </a:schemeClr>
              </a:solidFill>
              <a:latin typeface="仿宋" panose="02010609060101010101" charset="-122"/>
              <a:ea typeface="仿宋" panose="02010609060101010101" charset="-122"/>
              <a:cs typeface="仿宋" panose="02010609060101010101" charset="-122"/>
            </a:endParaRPr>
          </a:p>
          <a:p>
            <a:pPr>
              <a:spcBef>
                <a:spcPts val="0"/>
              </a:spcBef>
              <a:defRPr/>
            </a:pPr>
            <a:endParaRPr lang="zh-CN" altLang="en-US" dirty="0">
              <a:solidFill>
                <a:schemeClr val="tx1">
                  <a:lumMod val="75000"/>
                  <a:lumOff val="25000"/>
                </a:schemeClr>
              </a:solidFill>
              <a:latin typeface="仿宋" panose="02010609060101010101" charset="-122"/>
              <a:ea typeface="仿宋" panose="02010609060101010101" charset="-122"/>
              <a:cs typeface="仿宋" panose="02010609060101010101" charset="-122"/>
            </a:endParaRPr>
          </a:p>
          <a:p>
            <a:pPr>
              <a:spcBef>
                <a:spcPts val="0"/>
              </a:spcBef>
              <a:defRPr/>
            </a:pPr>
            <a:endParaRPr lang="zh-CN" altLang="en-US" dirty="0"/>
          </a:p>
        </p:txBody>
      </p:sp>
      <p:sp>
        <p:nvSpPr>
          <p:cNvPr id="4" name="灯片编号占位符 3"/>
          <p:cNvSpPr>
            <a:spLocks noGrp="1"/>
          </p:cNvSpPr>
          <p:nvPr>
            <p:ph type="sldNum" sz="quarter" idx="12"/>
          </p:nvPr>
        </p:nvSpPr>
        <p:spPr/>
        <p:txBody>
          <a:bodyPr/>
          <a:lstStyle/>
          <a:p>
            <a:fld id="{565CE74E-AB26-4998-AD42-012C4C1AD076}" type="slidenum">
              <a:rPr lang="zh-CN" altLang="en-US" smtClean="0"/>
              <a:t>19</a:t>
            </a:fld>
            <a:endParaRPr lang="zh-CN" altLang="en-US"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en-US" altLang="zh-CN" b="1" i="1" dirty="0">
                <a:solidFill>
                  <a:schemeClr val="accent1">
                    <a:lumMod val="75000"/>
                  </a:schemeClr>
                </a:solidFill>
                <a:latin typeface="微软雅黑" panose="020B0503020204020204" charset="-122"/>
                <a:ea typeface="微软雅黑" panose="020B0503020204020204" charset="-122"/>
              </a:rPr>
              <a:t>About </a:t>
            </a:r>
            <a:r>
              <a:rPr lang="en-US" altLang="zh-CN" b="1" i="1" dirty="0" smtClean="0">
                <a:solidFill>
                  <a:schemeClr val="accent1">
                    <a:lumMod val="75000"/>
                  </a:schemeClr>
                </a:solidFill>
                <a:latin typeface="微软雅黑" panose="020B0503020204020204" charset="-122"/>
                <a:ea typeface="微软雅黑" panose="020B0503020204020204" charset="-122"/>
              </a:rPr>
              <a:t>Us</a:t>
            </a:r>
            <a:endParaRPr lang="zh-CN" altLang="en-US" i="1" dirty="0">
              <a:solidFill>
                <a:schemeClr val="accent1">
                  <a:lumMod val="75000"/>
                </a:schemeClr>
              </a:solidFill>
            </a:endParaRPr>
          </a:p>
        </p:txBody>
      </p:sp>
      <p:sp>
        <p:nvSpPr>
          <p:cNvPr id="3" name="内容占位符 2"/>
          <p:cNvSpPr>
            <a:spLocks noGrp="1"/>
          </p:cNvSpPr>
          <p:nvPr>
            <p:ph idx="1"/>
          </p:nvPr>
        </p:nvSpPr>
        <p:spPr/>
        <p:txBody>
          <a:bodyPr>
            <a:normAutofit lnSpcReduction="10000"/>
          </a:bodyPr>
          <a:lstStyle/>
          <a:p>
            <a:pPr>
              <a:spcBef>
                <a:spcPts val="0"/>
              </a:spcBef>
              <a:defRPr/>
            </a:pPr>
            <a:r>
              <a:rPr lang="en-US" altLang="zh-CN" b="1" dirty="0" err="1">
                <a:solidFill>
                  <a:schemeClr val="tx1">
                    <a:lumMod val="75000"/>
                    <a:lumOff val="25000"/>
                  </a:schemeClr>
                </a:solidFill>
                <a:latin typeface="微软雅黑" panose="020B0503020204020204" charset="-122"/>
                <a:ea typeface="微软雅黑" panose="020B0503020204020204" charset="-122"/>
              </a:rPr>
              <a:t>ChainTrust</a:t>
            </a:r>
            <a:r>
              <a:rPr lang="zh-CN" altLang="en-US" b="1" dirty="0">
                <a:solidFill>
                  <a:schemeClr val="tx1">
                    <a:lumMod val="75000"/>
                    <a:lumOff val="25000"/>
                  </a:schemeClr>
                </a:solidFill>
                <a:latin typeface="微软雅黑" panose="020B0503020204020204" charset="-122"/>
                <a:ea typeface="微软雅黑" panose="020B0503020204020204" charset="-122"/>
              </a:rPr>
              <a:t>团队：</a:t>
            </a:r>
            <a:r>
              <a:rPr lang="zh-CN" altLang="en-US" dirty="0">
                <a:solidFill>
                  <a:schemeClr val="tx1">
                    <a:lumMod val="75000"/>
                    <a:lumOff val="25000"/>
                  </a:schemeClr>
                </a:solidFill>
                <a:latin typeface="仿宋" panose="02010609060101010101" charset="-122"/>
                <a:ea typeface="仿宋" panose="02010609060101010101" charset="-122"/>
                <a:cs typeface="仿宋" panose="02010609060101010101" charset="-122"/>
              </a:rPr>
              <a:t>由张超博士组建的区块链安全研究团队，成员多来自于清华大学</a:t>
            </a:r>
            <a:r>
              <a:rPr lang="en-US" altLang="zh-CN" dirty="0">
                <a:solidFill>
                  <a:schemeClr val="tx1">
                    <a:lumMod val="75000"/>
                    <a:lumOff val="25000"/>
                  </a:schemeClr>
                </a:solidFill>
                <a:latin typeface="仿宋" panose="02010609060101010101" charset="-122"/>
                <a:ea typeface="仿宋" panose="02010609060101010101" charset="-122"/>
                <a:cs typeface="仿宋" panose="02010609060101010101" charset="-122"/>
              </a:rPr>
              <a:t>NISL</a:t>
            </a:r>
            <a:r>
              <a:rPr lang="zh-CN" altLang="en-US" dirty="0">
                <a:solidFill>
                  <a:schemeClr val="tx1">
                    <a:lumMod val="75000"/>
                    <a:lumOff val="25000"/>
                  </a:schemeClr>
                </a:solidFill>
                <a:latin typeface="仿宋" panose="02010609060101010101" charset="-122"/>
                <a:ea typeface="仿宋" panose="02010609060101010101" charset="-122"/>
                <a:cs typeface="仿宋" panose="02010609060101010101" charset="-122"/>
              </a:rPr>
              <a:t>实验室，专注区块链底层安全问题，多次</a:t>
            </a:r>
            <a:r>
              <a:rPr lang="zh-CN" altLang="en-US" dirty="0" smtClean="0">
                <a:solidFill>
                  <a:schemeClr val="tx1">
                    <a:lumMod val="75000"/>
                    <a:lumOff val="25000"/>
                  </a:schemeClr>
                </a:solidFill>
                <a:latin typeface="仿宋" panose="02010609060101010101" charset="-122"/>
                <a:ea typeface="仿宋" panose="02010609060101010101" charset="-122"/>
                <a:cs typeface="仿宋" panose="02010609060101010101" charset="-122"/>
              </a:rPr>
              <a:t>挖掘区块</a:t>
            </a:r>
            <a:r>
              <a:rPr lang="zh-CN" altLang="en-US" dirty="0">
                <a:solidFill>
                  <a:schemeClr val="tx1">
                    <a:lumMod val="75000"/>
                    <a:lumOff val="25000"/>
                  </a:schemeClr>
                </a:solidFill>
                <a:latin typeface="仿宋" panose="02010609060101010101" charset="-122"/>
                <a:ea typeface="仿宋" panose="02010609060101010101" charset="-122"/>
                <a:cs typeface="仿宋" panose="02010609060101010101" charset="-122"/>
              </a:rPr>
              <a:t>链安全漏洞。</a:t>
            </a:r>
            <a:endParaRPr lang="en-US" altLang="zh-CN" dirty="0">
              <a:solidFill>
                <a:schemeClr val="tx1">
                  <a:lumMod val="75000"/>
                  <a:lumOff val="25000"/>
                </a:schemeClr>
              </a:solidFill>
              <a:latin typeface="仿宋" panose="02010609060101010101" charset="-122"/>
              <a:ea typeface="仿宋" panose="02010609060101010101" charset="-122"/>
              <a:cs typeface="仿宋" panose="02010609060101010101" charset="-122"/>
            </a:endParaRPr>
          </a:p>
          <a:p>
            <a:pPr>
              <a:spcBef>
                <a:spcPts val="0"/>
              </a:spcBef>
              <a:defRPr/>
            </a:pPr>
            <a:endParaRPr lang="en-US" altLang="zh-CN" dirty="0">
              <a:solidFill>
                <a:schemeClr val="tx1">
                  <a:lumMod val="75000"/>
                  <a:lumOff val="25000"/>
                </a:schemeClr>
              </a:solidFill>
              <a:latin typeface="仿宋" panose="02010609060101010101" charset="-122"/>
              <a:ea typeface="仿宋" panose="02010609060101010101" charset="-122"/>
              <a:cs typeface="仿宋" panose="02010609060101010101" charset="-122"/>
            </a:endParaRPr>
          </a:p>
          <a:p>
            <a:pPr>
              <a:spcBef>
                <a:spcPts val="0"/>
              </a:spcBef>
              <a:defRPr/>
            </a:pPr>
            <a:endParaRPr lang="en-US" altLang="zh-CN" b="1" dirty="0" smtClean="0">
              <a:solidFill>
                <a:schemeClr val="tx1">
                  <a:lumMod val="75000"/>
                  <a:lumOff val="25000"/>
                </a:schemeClr>
              </a:solidFill>
              <a:latin typeface="微软雅黑" panose="020B0503020204020204" charset="-122"/>
              <a:ea typeface="微软雅黑" panose="020B0503020204020204" charset="-122"/>
            </a:endParaRPr>
          </a:p>
          <a:p>
            <a:pPr>
              <a:spcBef>
                <a:spcPts val="0"/>
              </a:spcBef>
              <a:defRPr/>
            </a:pPr>
            <a:r>
              <a:rPr lang="zh-CN" altLang="en-US" b="1" dirty="0" smtClean="0">
                <a:solidFill>
                  <a:schemeClr val="tx1">
                    <a:lumMod val="75000"/>
                    <a:lumOff val="25000"/>
                  </a:schemeClr>
                </a:solidFill>
                <a:latin typeface="微软雅黑" panose="020B0503020204020204" charset="-122"/>
                <a:ea typeface="微软雅黑" panose="020B0503020204020204" charset="-122"/>
              </a:rPr>
              <a:t>陈</a:t>
            </a:r>
            <a:r>
              <a:rPr lang="zh-CN" altLang="en-US" b="1" dirty="0">
                <a:solidFill>
                  <a:schemeClr val="tx1">
                    <a:lumMod val="75000"/>
                    <a:lumOff val="25000"/>
                  </a:schemeClr>
                </a:solidFill>
                <a:latin typeface="微软雅黑" panose="020B0503020204020204" charset="-122"/>
                <a:ea typeface="微软雅黑" panose="020B0503020204020204" charset="-122"/>
              </a:rPr>
              <a:t>力波：</a:t>
            </a:r>
            <a:r>
              <a:rPr lang="en-US" altLang="zh-CN" dirty="0">
                <a:solidFill>
                  <a:schemeClr val="tx1">
                    <a:lumMod val="75000"/>
                    <a:lumOff val="25000"/>
                  </a:schemeClr>
                </a:solidFill>
                <a:latin typeface="仿宋" panose="02010609060101010101" charset="-122"/>
                <a:ea typeface="仿宋" panose="02010609060101010101" charset="-122"/>
                <a:cs typeface="仿宋" panose="02010609060101010101" charset="-122"/>
              </a:rPr>
              <a:t>360</a:t>
            </a:r>
            <a:r>
              <a:rPr lang="zh-CN" altLang="en-US" dirty="0">
                <a:solidFill>
                  <a:schemeClr val="tx1">
                    <a:lumMod val="75000"/>
                    <a:lumOff val="25000"/>
                  </a:schemeClr>
                </a:solidFill>
                <a:latin typeface="仿宋" panose="02010609060101010101" charset="-122"/>
                <a:ea typeface="仿宋" panose="02010609060101010101" charset="-122"/>
                <a:cs typeface="仿宋" panose="02010609060101010101" charset="-122"/>
              </a:rPr>
              <a:t>企业安全技术</a:t>
            </a:r>
            <a:r>
              <a:rPr lang="zh-CN" altLang="en-US" dirty="0" smtClean="0">
                <a:solidFill>
                  <a:schemeClr val="tx1">
                    <a:lumMod val="75000"/>
                    <a:lumOff val="25000"/>
                  </a:schemeClr>
                </a:solidFill>
                <a:latin typeface="仿宋" panose="02010609060101010101" charset="-122"/>
                <a:ea typeface="仿宋" panose="02010609060101010101" charset="-122"/>
                <a:cs typeface="仿宋" panose="02010609060101010101" charset="-122"/>
              </a:rPr>
              <a:t>研究院研究员</a:t>
            </a:r>
            <a:r>
              <a:rPr lang="zh-CN" altLang="en-US" dirty="0">
                <a:solidFill>
                  <a:schemeClr val="tx1">
                    <a:lumMod val="75000"/>
                    <a:lumOff val="25000"/>
                  </a:schemeClr>
                </a:solidFill>
                <a:latin typeface="仿宋" panose="02010609060101010101" charset="-122"/>
                <a:ea typeface="仿宋" panose="02010609060101010101" charset="-122"/>
                <a:cs typeface="仿宋" panose="02010609060101010101" charset="-122"/>
              </a:rPr>
              <a:t>，硕士毕业于清华大学</a:t>
            </a:r>
            <a:r>
              <a:rPr lang="en-US" altLang="zh-CN" dirty="0">
                <a:solidFill>
                  <a:schemeClr val="tx1">
                    <a:lumMod val="75000"/>
                    <a:lumOff val="25000"/>
                  </a:schemeClr>
                </a:solidFill>
                <a:latin typeface="仿宋" panose="02010609060101010101" charset="-122"/>
                <a:ea typeface="仿宋" panose="02010609060101010101" charset="-122"/>
                <a:cs typeface="仿宋" panose="02010609060101010101" charset="-122"/>
              </a:rPr>
              <a:t>NISL</a:t>
            </a:r>
            <a:r>
              <a:rPr lang="zh-CN" altLang="en-US" dirty="0">
                <a:solidFill>
                  <a:schemeClr val="tx1">
                    <a:lumMod val="75000"/>
                    <a:lumOff val="25000"/>
                  </a:schemeClr>
                </a:solidFill>
                <a:latin typeface="仿宋" panose="02010609060101010101" charset="-122"/>
                <a:ea typeface="仿宋" panose="02010609060101010101" charset="-122"/>
                <a:cs typeface="仿宋" panose="02010609060101010101" charset="-122"/>
              </a:rPr>
              <a:t>，蓝莲花战队创始成员，目前主要研究</a:t>
            </a:r>
            <a:r>
              <a:rPr lang="en-US" altLang="zh-CN" dirty="0" err="1">
                <a:solidFill>
                  <a:schemeClr val="tx1">
                    <a:lumMod val="75000"/>
                    <a:lumOff val="25000"/>
                  </a:schemeClr>
                </a:solidFill>
                <a:latin typeface="仿宋" panose="02010609060101010101" charset="-122"/>
                <a:ea typeface="仿宋" panose="02010609060101010101" charset="-122"/>
                <a:cs typeface="仿宋" panose="02010609060101010101" charset="-122"/>
              </a:rPr>
              <a:t>IoT</a:t>
            </a:r>
            <a:r>
              <a:rPr lang="zh-CN" altLang="en-US" dirty="0">
                <a:solidFill>
                  <a:schemeClr val="tx1">
                    <a:lumMod val="75000"/>
                    <a:lumOff val="25000"/>
                  </a:schemeClr>
                </a:solidFill>
                <a:latin typeface="仿宋" panose="02010609060101010101" charset="-122"/>
                <a:ea typeface="仿宋" panose="02010609060101010101" charset="-122"/>
                <a:cs typeface="仿宋" panose="02010609060101010101" charset="-122"/>
              </a:rPr>
              <a:t>、区块链安全，多次挖掘未公开安全漏洞，编写或翻译了</a:t>
            </a:r>
            <a:r>
              <a:rPr lang="en-US" altLang="zh-CN" dirty="0">
                <a:solidFill>
                  <a:schemeClr val="tx1">
                    <a:lumMod val="75000"/>
                    <a:lumOff val="25000"/>
                  </a:schemeClr>
                </a:solidFill>
                <a:latin typeface="仿宋" panose="02010609060101010101" charset="-122"/>
                <a:ea typeface="仿宋" panose="02010609060101010101" charset="-122"/>
                <a:cs typeface="仿宋" panose="02010609060101010101" charset="-122"/>
              </a:rPr>
              <a:t>《</a:t>
            </a:r>
            <a:r>
              <a:rPr lang="en-US" altLang="zh-CN" dirty="0" err="1">
                <a:solidFill>
                  <a:schemeClr val="tx1">
                    <a:lumMod val="75000"/>
                    <a:lumOff val="25000"/>
                  </a:schemeClr>
                </a:solidFill>
                <a:latin typeface="仿宋" panose="02010609060101010101" charset="-122"/>
                <a:ea typeface="仿宋" panose="02010609060101010101" charset="-122"/>
                <a:cs typeface="仿宋" panose="02010609060101010101" charset="-122"/>
              </a:rPr>
              <a:t>Metasploit</a:t>
            </a:r>
            <a:r>
              <a:rPr lang="zh-CN" altLang="en-US" dirty="0">
                <a:solidFill>
                  <a:schemeClr val="tx1">
                    <a:lumMod val="75000"/>
                    <a:lumOff val="25000"/>
                  </a:schemeClr>
                </a:solidFill>
                <a:latin typeface="仿宋" panose="02010609060101010101" charset="-122"/>
                <a:ea typeface="仿宋" panose="02010609060101010101" charset="-122"/>
                <a:cs typeface="仿宋" panose="02010609060101010101" charset="-122"/>
              </a:rPr>
              <a:t>渗透测试魔鬼训练营</a:t>
            </a:r>
            <a:r>
              <a:rPr lang="en-US" altLang="zh-CN" dirty="0">
                <a:solidFill>
                  <a:schemeClr val="tx1">
                    <a:lumMod val="75000"/>
                    <a:lumOff val="25000"/>
                  </a:schemeClr>
                </a:solidFill>
                <a:latin typeface="仿宋" panose="02010609060101010101" charset="-122"/>
                <a:ea typeface="仿宋" panose="02010609060101010101" charset="-122"/>
                <a:cs typeface="仿宋" panose="02010609060101010101" charset="-122"/>
              </a:rPr>
              <a:t>》</a:t>
            </a:r>
            <a:r>
              <a:rPr lang="zh-CN" altLang="en-US" dirty="0">
                <a:solidFill>
                  <a:schemeClr val="tx1">
                    <a:lumMod val="75000"/>
                    <a:lumOff val="25000"/>
                  </a:schemeClr>
                </a:solidFill>
                <a:latin typeface="仿宋" panose="02010609060101010101" charset="-122"/>
                <a:ea typeface="仿宋" panose="02010609060101010101" charset="-122"/>
                <a:cs typeface="仿宋" panose="02010609060101010101" charset="-122"/>
              </a:rPr>
              <a:t>、</a:t>
            </a:r>
            <a:r>
              <a:rPr lang="en-US" altLang="zh-CN" dirty="0">
                <a:solidFill>
                  <a:schemeClr val="tx1">
                    <a:lumMod val="75000"/>
                    <a:lumOff val="25000"/>
                  </a:schemeClr>
                </a:solidFill>
                <a:latin typeface="仿宋" panose="02010609060101010101" charset="-122"/>
                <a:ea typeface="仿宋" panose="02010609060101010101" charset="-122"/>
                <a:cs typeface="仿宋" panose="02010609060101010101" charset="-122"/>
              </a:rPr>
              <a:t>《Python</a:t>
            </a:r>
            <a:r>
              <a:rPr lang="zh-CN" altLang="en-US" dirty="0">
                <a:solidFill>
                  <a:schemeClr val="tx1">
                    <a:lumMod val="75000"/>
                    <a:lumOff val="25000"/>
                  </a:schemeClr>
                </a:solidFill>
                <a:latin typeface="仿宋" panose="02010609060101010101" charset="-122"/>
                <a:ea typeface="仿宋" panose="02010609060101010101" charset="-122"/>
                <a:cs typeface="仿宋" panose="02010609060101010101" charset="-122"/>
              </a:rPr>
              <a:t>黑帽子：黑客与渗透测试编程之道</a:t>
            </a:r>
            <a:r>
              <a:rPr lang="en-US" altLang="zh-CN" dirty="0">
                <a:solidFill>
                  <a:schemeClr val="tx1">
                    <a:lumMod val="75000"/>
                    <a:lumOff val="25000"/>
                  </a:schemeClr>
                </a:solidFill>
                <a:latin typeface="仿宋" panose="02010609060101010101" charset="-122"/>
                <a:ea typeface="仿宋" panose="02010609060101010101" charset="-122"/>
                <a:cs typeface="仿宋" panose="02010609060101010101" charset="-122"/>
              </a:rPr>
              <a:t>》</a:t>
            </a:r>
            <a:r>
              <a:rPr lang="zh-CN" altLang="en-US" dirty="0">
                <a:solidFill>
                  <a:schemeClr val="tx1">
                    <a:lumMod val="75000"/>
                    <a:lumOff val="25000"/>
                  </a:schemeClr>
                </a:solidFill>
                <a:latin typeface="仿宋" panose="02010609060101010101" charset="-122"/>
                <a:ea typeface="仿宋" panose="02010609060101010101" charset="-122"/>
                <a:cs typeface="仿宋" panose="02010609060101010101" charset="-122"/>
              </a:rPr>
              <a:t>等多部安全领域畅销书。</a:t>
            </a:r>
          </a:p>
          <a:p>
            <a:pPr>
              <a:spcBef>
                <a:spcPts val="0"/>
              </a:spcBef>
              <a:defRPr/>
            </a:pPr>
            <a:endParaRPr lang="en-US" altLang="zh-CN" dirty="0">
              <a:solidFill>
                <a:schemeClr val="tx1">
                  <a:lumMod val="75000"/>
                  <a:lumOff val="25000"/>
                </a:schemeClr>
              </a:solidFill>
              <a:latin typeface="仿宋" panose="02010609060101010101" charset="-122"/>
              <a:ea typeface="仿宋" panose="02010609060101010101" charset="-122"/>
              <a:cs typeface="仿宋" panose="02010609060101010101" charset="-122"/>
            </a:endParaRPr>
          </a:p>
          <a:p>
            <a:r>
              <a:rPr lang="zh-CN" altLang="en-US" b="1" dirty="0">
                <a:solidFill>
                  <a:schemeClr val="tx1">
                    <a:lumMod val="75000"/>
                    <a:lumOff val="25000"/>
                  </a:schemeClr>
                </a:solidFill>
                <a:latin typeface="微软雅黑" panose="020B0503020204020204" charset="-122"/>
                <a:ea typeface="微软雅黑" panose="020B0503020204020204" charset="-122"/>
              </a:rPr>
              <a:t>殷婷婷：</a:t>
            </a:r>
            <a:r>
              <a:rPr lang="zh-CN" altLang="en-US" dirty="0">
                <a:solidFill>
                  <a:schemeClr val="tx1">
                    <a:lumMod val="75000"/>
                    <a:lumOff val="25000"/>
                  </a:schemeClr>
                </a:solidFill>
                <a:latin typeface="仿宋" panose="02010609060101010101" charset="-122"/>
                <a:ea typeface="仿宋" panose="02010609060101010101" charset="-122"/>
                <a:cs typeface="仿宋" panose="02010609060101010101" charset="-122"/>
              </a:rPr>
              <a:t>清华大学</a:t>
            </a:r>
            <a:r>
              <a:rPr lang="en-US" altLang="zh-CN" dirty="0">
                <a:solidFill>
                  <a:schemeClr val="tx1">
                    <a:lumMod val="75000"/>
                    <a:lumOff val="25000"/>
                  </a:schemeClr>
                </a:solidFill>
                <a:latin typeface="仿宋" panose="02010609060101010101" charset="-122"/>
                <a:ea typeface="仿宋" panose="02010609060101010101" charset="-122"/>
                <a:cs typeface="仿宋" panose="02010609060101010101" charset="-122"/>
              </a:rPr>
              <a:t>NISL</a:t>
            </a:r>
            <a:r>
              <a:rPr lang="zh-CN" altLang="en-US" dirty="0">
                <a:solidFill>
                  <a:schemeClr val="tx1">
                    <a:lumMod val="75000"/>
                    <a:lumOff val="25000"/>
                  </a:schemeClr>
                </a:solidFill>
                <a:latin typeface="仿宋" panose="02010609060101010101" charset="-122"/>
                <a:ea typeface="仿宋" panose="02010609060101010101" charset="-122"/>
                <a:cs typeface="仿宋" panose="02010609060101010101" charset="-122"/>
              </a:rPr>
              <a:t>硕士研究生，多次国家奖学金获得者，主要研究区块链安全及自动化漏洞挖掘，研发</a:t>
            </a:r>
            <a:r>
              <a:rPr lang="en-US" altLang="zh-CN" dirty="0" err="1">
                <a:solidFill>
                  <a:schemeClr val="tx1">
                    <a:lumMod val="75000"/>
                    <a:lumOff val="25000"/>
                  </a:schemeClr>
                </a:solidFill>
                <a:latin typeface="仿宋" panose="02010609060101010101" charset="-122"/>
                <a:ea typeface="仿宋" panose="02010609060101010101" charset="-122"/>
                <a:cs typeface="仿宋" panose="02010609060101010101" charset="-122"/>
              </a:rPr>
              <a:t>DApp</a:t>
            </a:r>
            <a:r>
              <a:rPr lang="zh-CN" altLang="en-US" dirty="0">
                <a:solidFill>
                  <a:schemeClr val="tx1">
                    <a:lumMod val="75000"/>
                    <a:lumOff val="25000"/>
                  </a:schemeClr>
                </a:solidFill>
                <a:latin typeface="仿宋" panose="02010609060101010101" charset="-122"/>
                <a:ea typeface="仿宋" panose="02010609060101010101" charset="-122"/>
                <a:cs typeface="仿宋" panose="02010609060101010101" charset="-122"/>
              </a:rPr>
              <a:t>漏洞自动化检测工具，发掘多类新型漏洞并获</a:t>
            </a:r>
            <a:r>
              <a:rPr lang="en-US" altLang="zh-CN" dirty="0">
                <a:solidFill>
                  <a:schemeClr val="tx1">
                    <a:lumMod val="75000"/>
                    <a:lumOff val="25000"/>
                  </a:schemeClr>
                </a:solidFill>
                <a:latin typeface="仿宋" panose="02010609060101010101" charset="-122"/>
                <a:ea typeface="仿宋" panose="02010609060101010101" charset="-122"/>
                <a:cs typeface="仿宋" panose="02010609060101010101" charset="-122"/>
              </a:rPr>
              <a:t>CVE</a:t>
            </a:r>
            <a:r>
              <a:rPr lang="zh-CN" altLang="en-US" dirty="0">
                <a:solidFill>
                  <a:schemeClr val="tx1">
                    <a:lumMod val="75000"/>
                    <a:lumOff val="25000"/>
                  </a:schemeClr>
                </a:solidFill>
                <a:latin typeface="仿宋" panose="02010609060101010101" charset="-122"/>
                <a:ea typeface="仿宋" panose="02010609060101010101" charset="-122"/>
                <a:cs typeface="仿宋" panose="02010609060101010101" charset="-122"/>
              </a:rPr>
              <a:t>编号。</a:t>
            </a:r>
          </a:p>
          <a:p>
            <a:pPr>
              <a:spcBef>
                <a:spcPts val="0"/>
              </a:spcBef>
              <a:defRPr/>
            </a:pPr>
            <a:endParaRPr lang="en-US" altLang="zh-CN" dirty="0">
              <a:solidFill>
                <a:schemeClr val="tx1">
                  <a:lumMod val="75000"/>
                  <a:lumOff val="25000"/>
                </a:schemeClr>
              </a:solidFill>
              <a:latin typeface="仿宋" panose="02010609060101010101" charset="-122"/>
              <a:ea typeface="仿宋" panose="02010609060101010101" charset="-122"/>
              <a:cs typeface="仿宋" panose="02010609060101010101" charset="-122"/>
            </a:endParaRPr>
          </a:p>
          <a:p>
            <a:pPr>
              <a:spcBef>
                <a:spcPts val="0"/>
              </a:spcBef>
              <a:defRPr/>
            </a:pPr>
            <a:r>
              <a:rPr lang="zh-CN" altLang="en-US" b="1" dirty="0">
                <a:solidFill>
                  <a:schemeClr val="tx1">
                    <a:lumMod val="75000"/>
                    <a:lumOff val="25000"/>
                  </a:schemeClr>
                </a:solidFill>
                <a:latin typeface="微软雅黑" panose="020B0503020204020204" charset="-122"/>
                <a:ea typeface="微软雅黑" panose="020B0503020204020204" charset="-122"/>
              </a:rPr>
              <a:t>倪远东：</a:t>
            </a:r>
            <a:r>
              <a:rPr lang="en-US" altLang="zh-CN" dirty="0" err="1">
                <a:solidFill>
                  <a:schemeClr val="tx1">
                    <a:lumMod val="75000"/>
                    <a:lumOff val="25000"/>
                  </a:schemeClr>
                </a:solidFill>
                <a:latin typeface="仿宋" panose="02010609060101010101" charset="-122"/>
                <a:ea typeface="仿宋" panose="02010609060101010101" charset="-122"/>
                <a:cs typeface="仿宋" panose="02010609060101010101" charset="-122"/>
              </a:rPr>
              <a:t>清华大学NISL硕士研究生，清华大学紫荆花CTF战队成员，主要研究方向为系统安全、区块链安全</a:t>
            </a:r>
            <a:r>
              <a:rPr lang="zh-CN" altLang="en-US" dirty="0">
                <a:solidFill>
                  <a:schemeClr val="tx1">
                    <a:lumMod val="75000"/>
                    <a:lumOff val="25000"/>
                  </a:schemeClr>
                </a:solidFill>
                <a:latin typeface="仿宋" panose="02010609060101010101" charset="-122"/>
                <a:ea typeface="仿宋" panose="02010609060101010101" charset="-122"/>
                <a:cs typeface="仿宋" panose="02010609060101010101" charset="-122"/>
              </a:rPr>
              <a:t>，</a:t>
            </a:r>
            <a:r>
              <a:rPr lang="en-US" altLang="zh-CN" dirty="0" err="1">
                <a:solidFill>
                  <a:schemeClr val="tx1">
                    <a:lumMod val="75000"/>
                    <a:lumOff val="25000"/>
                  </a:schemeClr>
                </a:solidFill>
                <a:latin typeface="仿宋" panose="02010609060101010101" charset="-122"/>
                <a:ea typeface="仿宋" panose="02010609060101010101" charset="-122"/>
                <a:cs typeface="仿宋" panose="02010609060101010101" charset="-122"/>
              </a:rPr>
              <a:t>获得多个国家级安全类比赛奖项，有独立CVE漏洞挖掘经验</a:t>
            </a:r>
            <a:r>
              <a:rPr lang="en-US" altLang="zh-CN" dirty="0">
                <a:solidFill>
                  <a:schemeClr val="tx1">
                    <a:lumMod val="75000"/>
                    <a:lumOff val="25000"/>
                  </a:schemeClr>
                </a:solidFill>
                <a:latin typeface="仿宋" panose="02010609060101010101" charset="-122"/>
                <a:ea typeface="仿宋" panose="02010609060101010101" charset="-122"/>
                <a:cs typeface="仿宋" panose="02010609060101010101" charset="-122"/>
              </a:rPr>
              <a:t>。</a:t>
            </a:r>
          </a:p>
          <a:p>
            <a:pPr>
              <a:spcBef>
                <a:spcPts val="0"/>
              </a:spcBef>
              <a:defRPr/>
            </a:pPr>
            <a:endParaRPr lang="en-US" altLang="zh-CN" dirty="0">
              <a:solidFill>
                <a:schemeClr val="tx1">
                  <a:lumMod val="75000"/>
                  <a:lumOff val="25000"/>
                </a:schemeClr>
              </a:solidFill>
              <a:latin typeface="仿宋" panose="02010609060101010101" charset="-122"/>
              <a:ea typeface="仿宋" panose="02010609060101010101" charset="-122"/>
              <a:cs typeface="仿宋" panose="02010609060101010101" charset="-122"/>
            </a:endParaRPr>
          </a:p>
          <a:p>
            <a:pPr>
              <a:spcBef>
                <a:spcPts val="0"/>
              </a:spcBef>
              <a:defRPr/>
            </a:pPr>
            <a:r>
              <a:rPr lang="zh-CN" altLang="en-US" b="1" dirty="0">
                <a:solidFill>
                  <a:schemeClr val="tx1">
                    <a:lumMod val="75000"/>
                    <a:lumOff val="25000"/>
                  </a:schemeClr>
                </a:solidFill>
                <a:latin typeface="微软雅黑" panose="020B0503020204020204" charset="-122"/>
                <a:ea typeface="微软雅黑" panose="020B0503020204020204" charset="-122"/>
              </a:rPr>
              <a:t>张超博士：</a:t>
            </a:r>
            <a:r>
              <a:rPr lang="en-US" altLang="zh-CN" dirty="0" err="1">
                <a:solidFill>
                  <a:schemeClr val="tx1">
                    <a:lumMod val="75000"/>
                    <a:lumOff val="25000"/>
                  </a:schemeClr>
                </a:solidFill>
                <a:latin typeface="仿宋" panose="02010609060101010101" charset="-122"/>
                <a:ea typeface="仿宋" panose="02010609060101010101" charset="-122"/>
                <a:cs typeface="仿宋" panose="02010609060101010101" charset="-122"/>
              </a:rPr>
              <a:t>清华大学副教授（博导</a:t>
            </a:r>
            <a:r>
              <a:rPr lang="en-US" altLang="zh-CN" dirty="0">
                <a:solidFill>
                  <a:schemeClr val="tx1">
                    <a:lumMod val="75000"/>
                    <a:lumOff val="25000"/>
                  </a:schemeClr>
                </a:solidFill>
                <a:latin typeface="仿宋" panose="02010609060101010101" charset="-122"/>
                <a:ea typeface="仿宋" panose="02010609060101010101" charset="-122"/>
                <a:cs typeface="仿宋" panose="02010609060101010101" charset="-122"/>
              </a:rPr>
              <a:t>），青年千人。主要研究系统与软件安全，重点是自动化攻防技术。研究的自动化漏洞挖掘方案挖出200多个漏洞，100多个CVE；防护方案获得微软BlueHat特别提名奖；带队参赛获得获得美国国防部CGC自动化攻防竞赛初赛防御第一，</a:t>
            </a:r>
            <a:r>
              <a:rPr lang="en-US" altLang="zh-CN" dirty="0" smtClean="0">
                <a:solidFill>
                  <a:schemeClr val="tx1">
                    <a:lumMod val="75000"/>
                    <a:lumOff val="25000"/>
                  </a:schemeClr>
                </a:solidFill>
                <a:latin typeface="仿宋" panose="02010609060101010101" charset="-122"/>
                <a:ea typeface="仿宋" panose="02010609060101010101" charset="-122"/>
                <a:cs typeface="仿宋" panose="02010609060101010101" charset="-122"/>
              </a:rPr>
              <a:t>决赛攻击第二</a:t>
            </a:r>
            <a:r>
              <a:rPr lang="zh-CN" altLang="en-US" dirty="0" smtClean="0">
                <a:solidFill>
                  <a:schemeClr val="tx1">
                    <a:lumMod val="75000"/>
                    <a:lumOff val="25000"/>
                  </a:schemeClr>
                </a:solidFill>
                <a:latin typeface="仿宋" panose="02010609060101010101" charset="-122"/>
                <a:ea typeface="仿宋" panose="02010609060101010101" charset="-122"/>
                <a:cs typeface="仿宋" panose="02010609060101010101" charset="-122"/>
              </a:rPr>
              <a:t>。</a:t>
            </a:r>
            <a:endParaRPr lang="zh-CN" altLang="en-US" dirty="0"/>
          </a:p>
        </p:txBody>
      </p:sp>
      <p:sp>
        <p:nvSpPr>
          <p:cNvPr id="4" name="灯片编号占位符 3"/>
          <p:cNvSpPr>
            <a:spLocks noGrp="1"/>
          </p:cNvSpPr>
          <p:nvPr>
            <p:ph type="sldNum" sz="quarter" idx="12"/>
          </p:nvPr>
        </p:nvSpPr>
        <p:spPr/>
        <p:txBody>
          <a:bodyPr/>
          <a:lstStyle/>
          <a:p>
            <a:fld id="{565CE74E-AB26-4998-AD42-012C4C1AD076}" type="slidenum">
              <a:rPr lang="zh-CN" altLang="en-US" smtClean="0"/>
              <a:t>2</a:t>
            </a:fld>
            <a:endParaRPr lang="zh-CN" altLang="en-US"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b="1" dirty="0">
                <a:solidFill>
                  <a:srgbClr val="404040"/>
                </a:solidFill>
                <a:latin typeface="微软雅黑" panose="020B0503020204020204" charset="-122"/>
                <a:ea typeface="微软雅黑" panose="020B0503020204020204" charset="-122"/>
                <a:sym typeface="+mn-ea"/>
              </a:rPr>
              <a:t>符号执行</a:t>
            </a:r>
            <a:endParaRPr lang="zh-CN" altLang="en-US" dirty="0"/>
          </a:p>
        </p:txBody>
      </p:sp>
      <p:sp>
        <p:nvSpPr>
          <p:cNvPr id="3" name="内容占位符 2"/>
          <p:cNvSpPr>
            <a:spLocks noGrp="1"/>
          </p:cNvSpPr>
          <p:nvPr>
            <p:ph idx="1"/>
          </p:nvPr>
        </p:nvSpPr>
        <p:spPr>
          <a:xfrm>
            <a:off x="125128" y="614008"/>
            <a:ext cx="8884118" cy="4427100"/>
          </a:xfrm>
        </p:spPr>
        <p:txBody>
          <a:bodyPr>
            <a:normAutofit/>
          </a:bodyPr>
          <a:lstStyle/>
          <a:p>
            <a:pPr>
              <a:spcBef>
                <a:spcPts val="0"/>
              </a:spcBef>
              <a:defRPr/>
            </a:pPr>
            <a:r>
              <a:rPr lang="zh-CN" altLang="en-US" dirty="0" smtClean="0">
                <a:solidFill>
                  <a:schemeClr val="tx1">
                    <a:lumMod val="75000"/>
                    <a:lumOff val="25000"/>
                  </a:schemeClr>
                </a:solidFill>
                <a:latin typeface="微软雅黑" panose="020B0503020204020204" charset="-122"/>
                <a:ea typeface="微软雅黑" panose="020B0503020204020204" charset="-122"/>
              </a:rPr>
              <a:t>构建</a:t>
            </a:r>
            <a:r>
              <a:rPr lang="en-US" altLang="zh-CN" dirty="0" smtClean="0">
                <a:solidFill>
                  <a:schemeClr val="tx1">
                    <a:lumMod val="75000"/>
                    <a:lumOff val="25000"/>
                  </a:schemeClr>
                </a:solidFill>
                <a:latin typeface="微软雅黑" panose="020B0503020204020204" charset="-122"/>
                <a:ea typeface="微软雅黑" panose="020B0503020204020204" charset="-122"/>
              </a:rPr>
              <a:t>solidity</a:t>
            </a:r>
            <a:r>
              <a:rPr lang="zh-CN" altLang="en-US" dirty="0">
                <a:solidFill>
                  <a:schemeClr val="tx1">
                    <a:lumMod val="75000"/>
                    <a:lumOff val="25000"/>
                  </a:schemeClr>
                </a:solidFill>
                <a:latin typeface="微软雅黑" panose="020B0503020204020204" charset="-122"/>
                <a:ea typeface="微软雅黑" panose="020B0503020204020204" charset="-122"/>
              </a:rPr>
              <a:t>源码索引：</a:t>
            </a:r>
          </a:p>
          <a:p>
            <a:pPr>
              <a:spcBef>
                <a:spcPts val="0"/>
              </a:spcBef>
              <a:defRPr/>
            </a:pPr>
            <a:r>
              <a:rPr lang="zh-CN" altLang="en-US" dirty="0" smtClean="0">
                <a:solidFill>
                  <a:schemeClr val="tx1">
                    <a:lumMod val="75000"/>
                    <a:lumOff val="25000"/>
                  </a:schemeClr>
                </a:solidFill>
                <a:latin typeface="微软雅黑" panose="020B0503020204020204" charset="-122"/>
                <a:ea typeface="微软雅黑" panose="020B0503020204020204" charset="-122"/>
              </a:rPr>
              <a:t>       </a:t>
            </a:r>
            <a:endParaRPr lang="zh-CN" altLang="en-US" dirty="0">
              <a:solidFill>
                <a:schemeClr val="tx1">
                  <a:lumMod val="75000"/>
                  <a:lumOff val="25000"/>
                </a:schemeClr>
              </a:solidFill>
              <a:latin typeface="微软雅黑" panose="020B0503020204020204" charset="-122"/>
              <a:ea typeface="微软雅黑" panose="020B0503020204020204" charset="-122"/>
            </a:endParaRPr>
          </a:p>
          <a:p>
            <a:pPr>
              <a:spcBef>
                <a:spcPts val="0"/>
              </a:spcBef>
              <a:defRPr/>
            </a:pPr>
            <a:r>
              <a:rPr lang="en-US" altLang="zh-CN" b="1" dirty="0" err="1" smtClean="0">
                <a:solidFill>
                  <a:schemeClr val="tx1">
                    <a:lumMod val="75000"/>
                    <a:lumOff val="25000"/>
                  </a:schemeClr>
                </a:solidFill>
                <a:latin typeface="仿宋" panose="02010609060101010101" charset="-122"/>
                <a:ea typeface="仿宋" panose="02010609060101010101" charset="-122"/>
                <a:cs typeface="仿宋" panose="02010609060101010101" charset="-122"/>
              </a:rPr>
              <a:t>TTrack</a:t>
            </a:r>
            <a:r>
              <a:rPr lang="zh-CN" altLang="en-US" dirty="0" smtClean="0">
                <a:solidFill>
                  <a:schemeClr val="tx1">
                    <a:lumMod val="75000"/>
                    <a:lumOff val="25000"/>
                  </a:schemeClr>
                </a:solidFill>
                <a:latin typeface="仿宋" panose="02010609060101010101" charset="-122"/>
                <a:ea typeface="仿宋" panose="02010609060101010101" charset="-122"/>
                <a:cs typeface="仿宋" panose="02010609060101010101" charset="-122"/>
              </a:rPr>
              <a:t>以</a:t>
            </a:r>
            <a:r>
              <a:rPr lang="zh-CN" altLang="en-US" dirty="0">
                <a:solidFill>
                  <a:schemeClr val="tx1">
                    <a:lumMod val="75000"/>
                    <a:lumOff val="25000"/>
                  </a:schemeClr>
                </a:solidFill>
                <a:latin typeface="仿宋" panose="02010609060101010101" charset="-122"/>
                <a:ea typeface="仿宋" panose="02010609060101010101" charset="-122"/>
                <a:cs typeface="仿宋" panose="02010609060101010101" charset="-122"/>
              </a:rPr>
              <a:t>源码作为输入，编译</a:t>
            </a:r>
            <a:r>
              <a:rPr lang="zh-CN" altLang="en-US" dirty="0" smtClean="0">
                <a:solidFill>
                  <a:schemeClr val="tx1">
                    <a:lumMod val="75000"/>
                    <a:lumOff val="25000"/>
                  </a:schemeClr>
                </a:solidFill>
                <a:latin typeface="仿宋" panose="02010609060101010101" charset="-122"/>
                <a:ea typeface="仿宋" panose="02010609060101010101" charset="-122"/>
                <a:cs typeface="仿宋" panose="02010609060101010101" charset="-122"/>
              </a:rPr>
              <a:t>为</a:t>
            </a:r>
            <a:r>
              <a:rPr lang="en-US" altLang="zh-CN" dirty="0" smtClean="0">
                <a:solidFill>
                  <a:schemeClr val="tx1">
                    <a:lumMod val="75000"/>
                    <a:lumOff val="25000"/>
                  </a:schemeClr>
                </a:solidFill>
                <a:latin typeface="仿宋" panose="02010609060101010101" charset="-122"/>
                <a:ea typeface="仿宋" panose="02010609060101010101" charset="-122"/>
                <a:cs typeface="仿宋" panose="02010609060101010101" charset="-122"/>
              </a:rPr>
              <a:t>EVM</a:t>
            </a:r>
            <a:r>
              <a:rPr lang="zh-CN" altLang="en-US" dirty="0" smtClean="0">
                <a:solidFill>
                  <a:schemeClr val="tx1">
                    <a:lumMod val="75000"/>
                    <a:lumOff val="25000"/>
                  </a:schemeClr>
                </a:solidFill>
                <a:latin typeface="仿宋" panose="02010609060101010101" charset="-122"/>
                <a:ea typeface="仿宋" panose="02010609060101010101" charset="-122"/>
                <a:cs typeface="仿宋" panose="02010609060101010101" charset="-122"/>
              </a:rPr>
              <a:t>字节</a:t>
            </a:r>
            <a:r>
              <a:rPr lang="zh-CN" altLang="en-US" dirty="0">
                <a:solidFill>
                  <a:schemeClr val="tx1">
                    <a:lumMod val="75000"/>
                    <a:lumOff val="25000"/>
                  </a:schemeClr>
                </a:solidFill>
                <a:latin typeface="仿宋" panose="02010609060101010101" charset="-122"/>
                <a:ea typeface="仿宋" panose="02010609060101010101" charset="-122"/>
                <a:cs typeface="仿宋" panose="02010609060101010101" charset="-122"/>
              </a:rPr>
              <a:t>码后输入符号执行模块。在溢出点</a:t>
            </a:r>
            <a:r>
              <a:rPr lang="zh-CN" altLang="en-US" dirty="0" smtClean="0">
                <a:solidFill>
                  <a:schemeClr val="tx1">
                    <a:lumMod val="75000"/>
                    <a:lumOff val="25000"/>
                  </a:schemeClr>
                </a:solidFill>
                <a:latin typeface="仿宋" panose="02010609060101010101" charset="-122"/>
                <a:ea typeface="仿宋" panose="02010609060101010101" charset="-122"/>
                <a:cs typeface="仿宋" panose="02010609060101010101" charset="-122"/>
              </a:rPr>
              <a:t>标记和</a:t>
            </a:r>
            <a:r>
              <a:rPr lang="zh-CN" altLang="en-US" dirty="0">
                <a:solidFill>
                  <a:schemeClr val="tx1">
                    <a:lumMod val="75000"/>
                    <a:lumOff val="25000"/>
                  </a:schemeClr>
                </a:solidFill>
                <a:latin typeface="仿宋" panose="02010609060101010101" charset="-122"/>
                <a:ea typeface="仿宋" panose="02010609060101010101" charset="-122"/>
                <a:cs typeface="仿宋" panose="02010609060101010101" charset="-122"/>
              </a:rPr>
              <a:t>生成检测结果时，需要源码</a:t>
            </a:r>
            <a:r>
              <a:rPr lang="zh-CN" altLang="en-US" dirty="0" smtClean="0">
                <a:solidFill>
                  <a:schemeClr val="tx1">
                    <a:lumMod val="75000"/>
                    <a:lumOff val="25000"/>
                  </a:schemeClr>
                </a:solidFill>
                <a:latin typeface="仿宋" panose="02010609060101010101" charset="-122"/>
                <a:ea typeface="仿宋" panose="02010609060101010101" charset="-122"/>
                <a:cs typeface="仿宋" panose="02010609060101010101" charset="-122"/>
              </a:rPr>
              <a:t>支持，如下建立</a:t>
            </a:r>
            <a:r>
              <a:rPr lang="zh-CN" altLang="en-US" dirty="0">
                <a:solidFill>
                  <a:schemeClr val="tx1">
                    <a:lumMod val="75000"/>
                    <a:lumOff val="25000"/>
                  </a:schemeClr>
                </a:solidFill>
                <a:latin typeface="仿宋" panose="02010609060101010101" charset="-122"/>
                <a:ea typeface="仿宋" panose="02010609060101010101" charset="-122"/>
                <a:cs typeface="仿宋" panose="02010609060101010101" charset="-122"/>
              </a:rPr>
              <a:t>从字节码到</a:t>
            </a:r>
            <a:r>
              <a:rPr lang="zh-CN" altLang="en-US" dirty="0" smtClean="0">
                <a:solidFill>
                  <a:schemeClr val="tx1">
                    <a:lumMod val="75000"/>
                    <a:lumOff val="25000"/>
                  </a:schemeClr>
                </a:solidFill>
                <a:latin typeface="仿宋" panose="02010609060101010101" charset="-122"/>
                <a:ea typeface="仿宋" panose="02010609060101010101" charset="-122"/>
                <a:cs typeface="仿宋" panose="02010609060101010101" charset="-122"/>
              </a:rPr>
              <a:t>源码的映射</a:t>
            </a:r>
            <a:r>
              <a:rPr lang="zh-CN" altLang="en-US" dirty="0">
                <a:solidFill>
                  <a:schemeClr val="tx1">
                    <a:lumMod val="75000"/>
                    <a:lumOff val="25000"/>
                  </a:schemeClr>
                </a:solidFill>
                <a:latin typeface="仿宋" panose="02010609060101010101" charset="-122"/>
                <a:ea typeface="仿宋" panose="02010609060101010101" charset="-122"/>
                <a:cs typeface="仿宋" panose="02010609060101010101" charset="-122"/>
              </a:rPr>
              <a:t>：</a:t>
            </a:r>
            <a:endParaRPr lang="en-US" altLang="zh-CN" dirty="0">
              <a:solidFill>
                <a:schemeClr val="tx1">
                  <a:lumMod val="75000"/>
                  <a:lumOff val="25000"/>
                </a:schemeClr>
              </a:solidFill>
              <a:latin typeface="仿宋" panose="02010609060101010101" charset="-122"/>
              <a:ea typeface="仿宋" panose="02010609060101010101" charset="-122"/>
              <a:cs typeface="仿宋" panose="02010609060101010101" charset="-122"/>
            </a:endParaRPr>
          </a:p>
          <a:p>
            <a:pPr>
              <a:spcBef>
                <a:spcPts val="0"/>
              </a:spcBef>
              <a:defRPr/>
            </a:pPr>
            <a:endParaRPr lang="en-US" altLang="zh-CN" dirty="0" smtClean="0">
              <a:solidFill>
                <a:schemeClr val="tx1">
                  <a:lumMod val="75000"/>
                  <a:lumOff val="25000"/>
                </a:schemeClr>
              </a:solidFill>
              <a:latin typeface="仿宋" panose="02010609060101010101" charset="-122"/>
              <a:ea typeface="仿宋" panose="02010609060101010101" charset="-122"/>
              <a:cs typeface="仿宋" panose="02010609060101010101" charset="-122"/>
            </a:endParaRPr>
          </a:p>
          <a:p>
            <a:pPr>
              <a:spcBef>
                <a:spcPts val="0"/>
              </a:spcBef>
              <a:defRPr/>
            </a:pPr>
            <a:r>
              <a:rPr lang="en-US" altLang="zh-CN" b="1" dirty="0" smtClean="0">
                <a:solidFill>
                  <a:schemeClr val="tx1">
                    <a:lumMod val="75000"/>
                    <a:lumOff val="25000"/>
                  </a:schemeClr>
                </a:solidFill>
                <a:latin typeface="仿宋" panose="02010609060101010101" charset="-122"/>
                <a:ea typeface="仿宋" panose="02010609060101010101" charset="-122"/>
                <a:cs typeface="仿宋" panose="02010609060101010101" charset="-122"/>
              </a:rPr>
              <a:t>Solidity</a:t>
            </a:r>
            <a:r>
              <a:rPr lang="zh-CN" altLang="en-US" dirty="0" smtClean="0">
                <a:solidFill>
                  <a:schemeClr val="tx1">
                    <a:lumMod val="75000"/>
                    <a:lumOff val="25000"/>
                  </a:schemeClr>
                </a:solidFill>
                <a:latin typeface="仿宋" panose="02010609060101010101" charset="-122"/>
                <a:ea typeface="仿宋" panose="02010609060101010101" charset="-122"/>
                <a:cs typeface="仿宋" panose="02010609060101010101" charset="-122"/>
              </a:rPr>
              <a:t>官方</a:t>
            </a:r>
            <a:r>
              <a:rPr lang="zh-CN" altLang="en-US" dirty="0">
                <a:solidFill>
                  <a:schemeClr val="tx1">
                    <a:lumMod val="75000"/>
                    <a:lumOff val="25000"/>
                  </a:schemeClr>
                </a:solidFill>
                <a:latin typeface="仿宋" panose="02010609060101010101" charset="-122"/>
                <a:ea typeface="仿宋" panose="02010609060101010101" charset="-122"/>
                <a:cs typeface="仿宋" panose="02010609060101010101" charset="-122"/>
              </a:rPr>
              <a:t>编译</a:t>
            </a:r>
            <a:r>
              <a:rPr lang="zh-CN" altLang="en-US" dirty="0" smtClean="0">
                <a:solidFill>
                  <a:schemeClr val="tx1">
                    <a:lumMod val="75000"/>
                    <a:lumOff val="25000"/>
                  </a:schemeClr>
                </a:solidFill>
                <a:latin typeface="仿宋" panose="02010609060101010101" charset="-122"/>
                <a:ea typeface="仿宋" panose="02010609060101010101" charset="-122"/>
                <a:cs typeface="仿宋" panose="02010609060101010101" charset="-122"/>
              </a:rPr>
              <a:t>器</a:t>
            </a:r>
            <a:r>
              <a:rPr lang="en-US" altLang="zh-CN" dirty="0" err="1" smtClean="0">
                <a:solidFill>
                  <a:schemeClr val="tx1">
                    <a:lumMod val="75000"/>
                    <a:lumOff val="25000"/>
                  </a:schemeClr>
                </a:solidFill>
                <a:latin typeface="仿宋" panose="02010609060101010101" charset="-122"/>
                <a:ea typeface="仿宋" panose="02010609060101010101" charset="-122"/>
                <a:cs typeface="仿宋" panose="02010609060101010101" charset="-122"/>
              </a:rPr>
              <a:t>solc</a:t>
            </a:r>
            <a:r>
              <a:rPr lang="zh-CN" altLang="en-US" dirty="0" smtClean="0">
                <a:solidFill>
                  <a:schemeClr val="tx1">
                    <a:lumMod val="75000"/>
                    <a:lumOff val="25000"/>
                  </a:schemeClr>
                </a:solidFill>
                <a:latin typeface="仿宋" panose="02010609060101010101" charset="-122"/>
                <a:ea typeface="仿宋" panose="02010609060101010101" charset="-122"/>
                <a:cs typeface="仿宋" panose="02010609060101010101" charset="-122"/>
              </a:rPr>
              <a:t>可以</a:t>
            </a:r>
            <a:r>
              <a:rPr lang="zh-CN" altLang="en-US" dirty="0">
                <a:solidFill>
                  <a:schemeClr val="tx1">
                    <a:lumMod val="75000"/>
                    <a:lumOff val="25000"/>
                  </a:schemeClr>
                </a:solidFill>
                <a:latin typeface="仿宋" panose="02010609060101010101" charset="-122"/>
                <a:ea typeface="仿宋" panose="02010609060101010101" charset="-122"/>
                <a:cs typeface="仿宋" panose="02010609060101010101" charset="-122"/>
              </a:rPr>
              <a:t>生成各类编译输出</a:t>
            </a:r>
            <a:r>
              <a:rPr lang="zh-CN" altLang="en-US" dirty="0" smtClean="0">
                <a:solidFill>
                  <a:schemeClr val="tx1">
                    <a:lumMod val="75000"/>
                    <a:lumOff val="25000"/>
                  </a:schemeClr>
                </a:solidFill>
                <a:latin typeface="仿宋" panose="02010609060101010101" charset="-122"/>
                <a:ea typeface="仿宋" panose="02010609060101010101" charset="-122"/>
                <a:cs typeface="仿宋" panose="02010609060101010101" charset="-122"/>
              </a:rPr>
              <a:t>，通过‘</a:t>
            </a:r>
            <a:r>
              <a:rPr lang="en-US" altLang="zh-CN" b="1" dirty="0" err="1" smtClean="0">
                <a:solidFill>
                  <a:schemeClr val="tx1">
                    <a:lumMod val="75000"/>
                    <a:lumOff val="25000"/>
                  </a:schemeClr>
                </a:solidFill>
                <a:latin typeface="仿宋" panose="02010609060101010101" charset="-122"/>
                <a:ea typeface="仿宋" panose="02010609060101010101" charset="-122"/>
                <a:cs typeface="仿宋" panose="02010609060101010101" charset="-122"/>
              </a:rPr>
              <a:t>solc</a:t>
            </a:r>
            <a:r>
              <a:rPr lang="en-US" altLang="zh-CN" b="1" dirty="0" smtClean="0">
                <a:solidFill>
                  <a:schemeClr val="tx1">
                    <a:lumMod val="75000"/>
                    <a:lumOff val="25000"/>
                  </a:schemeClr>
                </a:solidFill>
                <a:latin typeface="仿宋" panose="02010609060101010101" charset="-122"/>
                <a:ea typeface="仿宋" panose="02010609060101010101" charset="-122"/>
                <a:cs typeface="仿宋" panose="02010609060101010101" charset="-122"/>
              </a:rPr>
              <a:t> </a:t>
            </a:r>
            <a:r>
              <a:rPr lang="en-US" altLang="zh-CN" b="1" dirty="0">
                <a:solidFill>
                  <a:schemeClr val="tx1">
                    <a:lumMod val="75000"/>
                    <a:lumOff val="25000"/>
                  </a:schemeClr>
                </a:solidFill>
                <a:latin typeface="仿宋" panose="02010609060101010101" charset="-122"/>
                <a:ea typeface="仿宋" panose="02010609060101010101" charset="-122"/>
                <a:cs typeface="仿宋" panose="02010609060101010101" charset="-122"/>
              </a:rPr>
              <a:t>--combined-</a:t>
            </a:r>
            <a:r>
              <a:rPr lang="en-US" altLang="zh-CN" b="1" dirty="0" err="1">
                <a:solidFill>
                  <a:schemeClr val="tx1">
                    <a:lumMod val="75000"/>
                    <a:lumOff val="25000"/>
                  </a:schemeClr>
                </a:solidFill>
                <a:latin typeface="仿宋" panose="02010609060101010101" charset="-122"/>
                <a:ea typeface="仿宋" panose="02010609060101010101" charset="-122"/>
                <a:cs typeface="仿宋" panose="02010609060101010101" charset="-122"/>
              </a:rPr>
              <a:t>json</a:t>
            </a:r>
            <a:r>
              <a:rPr lang="en-US" altLang="zh-CN" b="1" dirty="0">
                <a:solidFill>
                  <a:schemeClr val="tx1">
                    <a:lumMod val="75000"/>
                    <a:lumOff val="25000"/>
                  </a:schemeClr>
                </a:solidFill>
                <a:latin typeface="仿宋" panose="02010609060101010101" charset="-122"/>
                <a:ea typeface="仿宋" panose="02010609060101010101" charset="-122"/>
                <a:cs typeface="仿宋" panose="02010609060101010101" charset="-122"/>
              </a:rPr>
              <a:t> </a:t>
            </a:r>
            <a:r>
              <a:rPr lang="en-US" altLang="zh-CN" b="1" dirty="0" err="1">
                <a:solidFill>
                  <a:schemeClr val="tx1">
                    <a:lumMod val="75000"/>
                    <a:lumOff val="25000"/>
                  </a:schemeClr>
                </a:solidFill>
                <a:latin typeface="仿宋" panose="02010609060101010101" charset="-122"/>
                <a:ea typeface="仿宋" panose="02010609060101010101" charset="-122"/>
                <a:cs typeface="仿宋" panose="02010609060101010101" charset="-122"/>
              </a:rPr>
              <a:t>asm</a:t>
            </a:r>
            <a:r>
              <a:rPr lang="en-US" altLang="zh-CN" b="1" dirty="0">
                <a:solidFill>
                  <a:schemeClr val="tx1">
                    <a:lumMod val="75000"/>
                    <a:lumOff val="25000"/>
                  </a:schemeClr>
                </a:solidFill>
                <a:latin typeface="仿宋" panose="02010609060101010101" charset="-122"/>
                <a:ea typeface="仿宋" panose="02010609060101010101" charset="-122"/>
                <a:cs typeface="仿宋" panose="02010609060101010101" charset="-122"/>
              </a:rPr>
              <a:t> </a:t>
            </a:r>
            <a:r>
              <a:rPr lang="en-US" altLang="zh-CN" b="1" dirty="0" err="1" smtClean="0">
                <a:solidFill>
                  <a:schemeClr val="tx1">
                    <a:lumMod val="75000"/>
                    <a:lumOff val="25000"/>
                  </a:schemeClr>
                </a:solidFill>
                <a:latin typeface="仿宋" panose="02010609060101010101" charset="-122"/>
                <a:ea typeface="仿宋" panose="02010609060101010101" charset="-122"/>
                <a:cs typeface="仿宋" panose="02010609060101010101" charset="-122"/>
              </a:rPr>
              <a:t>sourcefile</a:t>
            </a:r>
            <a:r>
              <a:rPr lang="zh-CN" altLang="en-US" dirty="0">
                <a:solidFill>
                  <a:schemeClr val="tx1">
                    <a:lumMod val="75000"/>
                    <a:lumOff val="25000"/>
                  </a:schemeClr>
                </a:solidFill>
                <a:latin typeface="仿宋" panose="02010609060101010101" charset="-122"/>
                <a:ea typeface="仿宋" panose="02010609060101010101" charset="-122"/>
                <a:cs typeface="仿宋" panose="02010609060101010101" charset="-122"/>
              </a:rPr>
              <a:t>’</a:t>
            </a:r>
            <a:r>
              <a:rPr lang="zh-CN" altLang="en-US" dirty="0" smtClean="0">
                <a:solidFill>
                  <a:schemeClr val="tx1">
                    <a:lumMod val="75000"/>
                    <a:lumOff val="25000"/>
                  </a:schemeClr>
                </a:solidFill>
                <a:latin typeface="仿宋" panose="02010609060101010101" charset="-122"/>
                <a:ea typeface="仿宋" panose="02010609060101010101" charset="-122"/>
                <a:cs typeface="仿宋" panose="02010609060101010101" charset="-122"/>
              </a:rPr>
              <a:t>命令在编译</a:t>
            </a:r>
            <a:r>
              <a:rPr lang="en-US" altLang="zh-CN" dirty="0" err="1" smtClean="0">
                <a:solidFill>
                  <a:schemeClr val="tx1">
                    <a:lumMod val="75000"/>
                    <a:lumOff val="25000"/>
                  </a:schemeClr>
                </a:solidFill>
                <a:latin typeface="仿宋" panose="02010609060101010101" charset="-122"/>
                <a:ea typeface="仿宋" panose="02010609060101010101" charset="-122"/>
                <a:cs typeface="仿宋" panose="02010609060101010101" charset="-122"/>
              </a:rPr>
              <a:t>sourcefile</a:t>
            </a:r>
            <a:r>
              <a:rPr lang="zh-CN" altLang="en-US" dirty="0" smtClean="0">
                <a:solidFill>
                  <a:schemeClr val="tx1">
                    <a:lumMod val="75000"/>
                    <a:lumOff val="25000"/>
                  </a:schemeClr>
                </a:solidFill>
                <a:latin typeface="仿宋" panose="02010609060101010101" charset="-122"/>
                <a:ea typeface="仿宋" panose="02010609060101010101" charset="-122"/>
                <a:cs typeface="仿宋" panose="02010609060101010101" charset="-122"/>
              </a:rPr>
              <a:t>的同时，生成</a:t>
            </a:r>
            <a:r>
              <a:rPr lang="zh-CN" altLang="en-US" dirty="0">
                <a:solidFill>
                  <a:schemeClr val="tx1">
                    <a:lumMod val="75000"/>
                    <a:lumOff val="25000"/>
                  </a:schemeClr>
                </a:solidFill>
                <a:latin typeface="仿宋" panose="02010609060101010101" charset="-122"/>
                <a:ea typeface="仿宋" panose="02010609060101010101" charset="-122"/>
                <a:cs typeface="仿宋" panose="02010609060101010101" charset="-122"/>
              </a:rPr>
              <a:t>每个指令对应原文的起止字符数</a:t>
            </a:r>
            <a:r>
              <a:rPr lang="zh-CN" altLang="en-US" dirty="0" smtClean="0">
                <a:solidFill>
                  <a:schemeClr val="tx1">
                    <a:lumMod val="75000"/>
                    <a:lumOff val="25000"/>
                  </a:schemeClr>
                </a:solidFill>
                <a:latin typeface="仿宋" panose="02010609060101010101" charset="-122"/>
                <a:ea typeface="仿宋" panose="02010609060101010101" charset="-122"/>
                <a:cs typeface="仿宋" panose="02010609060101010101" charset="-122"/>
              </a:rPr>
              <a:t>。根据</a:t>
            </a:r>
            <a:r>
              <a:rPr lang="zh-CN" altLang="en-US" dirty="0">
                <a:solidFill>
                  <a:schemeClr val="tx1">
                    <a:lumMod val="75000"/>
                    <a:lumOff val="25000"/>
                  </a:schemeClr>
                </a:solidFill>
                <a:latin typeface="仿宋" panose="02010609060101010101" charset="-122"/>
                <a:ea typeface="仿宋" panose="02010609060101010101" charset="-122"/>
                <a:cs typeface="仿宋" panose="02010609060101010101" charset="-122"/>
              </a:rPr>
              <a:t>该输出</a:t>
            </a:r>
            <a:r>
              <a:rPr lang="zh-CN" altLang="en-US" dirty="0" smtClean="0">
                <a:solidFill>
                  <a:schemeClr val="tx1">
                    <a:lumMod val="75000"/>
                    <a:lumOff val="25000"/>
                  </a:schemeClr>
                </a:solidFill>
                <a:latin typeface="仿宋" panose="02010609060101010101" charset="-122"/>
                <a:ea typeface="仿宋" panose="02010609060101010101" charset="-122"/>
                <a:cs typeface="仿宋" panose="02010609060101010101" charset="-122"/>
              </a:rPr>
              <a:t>，</a:t>
            </a:r>
            <a:r>
              <a:rPr lang="en-US" altLang="zh-CN" b="1" dirty="0" err="1" smtClean="0">
                <a:solidFill>
                  <a:schemeClr val="tx1">
                    <a:lumMod val="75000"/>
                    <a:lumOff val="25000"/>
                  </a:schemeClr>
                </a:solidFill>
                <a:latin typeface="仿宋" panose="02010609060101010101" charset="-122"/>
                <a:ea typeface="仿宋" panose="02010609060101010101" charset="-122"/>
                <a:cs typeface="仿宋" panose="02010609060101010101" charset="-122"/>
              </a:rPr>
              <a:t>TTrack</a:t>
            </a:r>
            <a:r>
              <a:rPr lang="zh-CN" altLang="en-US" dirty="0" smtClean="0">
                <a:solidFill>
                  <a:schemeClr val="tx1">
                    <a:lumMod val="75000"/>
                    <a:lumOff val="25000"/>
                  </a:schemeClr>
                </a:solidFill>
                <a:latin typeface="仿宋" panose="02010609060101010101" charset="-122"/>
                <a:ea typeface="仿宋" panose="02010609060101010101" charset="-122"/>
                <a:cs typeface="仿宋" panose="02010609060101010101" charset="-122"/>
              </a:rPr>
              <a:t>建立</a:t>
            </a:r>
            <a:r>
              <a:rPr lang="zh-CN" altLang="en-US" dirty="0">
                <a:solidFill>
                  <a:schemeClr val="tx1">
                    <a:lumMod val="75000"/>
                    <a:lumOff val="25000"/>
                  </a:schemeClr>
                </a:solidFill>
                <a:latin typeface="仿宋" panose="02010609060101010101" charset="-122"/>
                <a:ea typeface="仿宋" panose="02010609060101010101" charset="-122"/>
                <a:cs typeface="仿宋" panose="02010609060101010101" charset="-122"/>
              </a:rPr>
              <a:t>了三重映射关系</a:t>
            </a:r>
            <a:r>
              <a:rPr lang="en-US" altLang="zh-CN" dirty="0">
                <a:solidFill>
                  <a:schemeClr val="tx1">
                    <a:lumMod val="75000"/>
                    <a:lumOff val="25000"/>
                  </a:schemeClr>
                </a:solidFill>
                <a:latin typeface="仿宋" panose="02010609060101010101" charset="-122"/>
                <a:ea typeface="仿宋" panose="02010609060101010101" charset="-122"/>
                <a:cs typeface="仿宋" panose="02010609060101010101" charset="-122"/>
              </a:rPr>
              <a:t>:</a:t>
            </a:r>
          </a:p>
          <a:p>
            <a:pPr>
              <a:spcBef>
                <a:spcPts val="0"/>
              </a:spcBef>
              <a:defRPr/>
            </a:pPr>
            <a:endParaRPr lang="en-US" altLang="zh-CN" dirty="0" smtClean="0">
              <a:solidFill>
                <a:schemeClr val="tx1">
                  <a:lumMod val="75000"/>
                  <a:lumOff val="25000"/>
                </a:schemeClr>
              </a:solidFill>
              <a:latin typeface="仿宋" panose="02010609060101010101" charset="-122"/>
              <a:ea typeface="仿宋" panose="02010609060101010101" charset="-122"/>
              <a:cs typeface="仿宋" panose="02010609060101010101" charset="-122"/>
            </a:endParaRPr>
          </a:p>
          <a:p>
            <a:pPr>
              <a:spcBef>
                <a:spcPts val="0"/>
              </a:spcBef>
              <a:defRPr/>
            </a:pPr>
            <a:r>
              <a:rPr lang="en-US" altLang="zh-CN" b="1" dirty="0" smtClean="0">
                <a:solidFill>
                  <a:schemeClr val="tx1">
                    <a:lumMod val="75000"/>
                    <a:lumOff val="25000"/>
                  </a:schemeClr>
                </a:solidFill>
                <a:latin typeface="仿宋" panose="02010609060101010101" charset="-122"/>
                <a:ea typeface="仿宋" panose="02010609060101010101" charset="-122"/>
                <a:cs typeface="仿宋" panose="02010609060101010101" charset="-122"/>
              </a:rPr>
              <a:t>M</a:t>
            </a:r>
            <a:r>
              <a:rPr lang="en-US" altLang="zh-CN" b="1" dirty="0">
                <a:solidFill>
                  <a:schemeClr val="tx1">
                    <a:lumMod val="75000"/>
                    <a:lumOff val="25000"/>
                  </a:schemeClr>
                </a:solidFill>
                <a:latin typeface="仿宋" panose="02010609060101010101" charset="-122"/>
                <a:ea typeface="仿宋" panose="02010609060101010101" charset="-122"/>
                <a:cs typeface="仿宋" panose="02010609060101010101" charset="-122"/>
              </a:rPr>
              <a:t>: </a:t>
            </a:r>
            <a:r>
              <a:rPr lang="zh-CN" altLang="en-US" dirty="0">
                <a:solidFill>
                  <a:schemeClr val="tx1">
                    <a:lumMod val="75000"/>
                    <a:lumOff val="25000"/>
                  </a:schemeClr>
                </a:solidFill>
                <a:latin typeface="仿宋" panose="02010609060101010101" charset="-122"/>
                <a:ea typeface="仿宋" panose="02010609060101010101" charset="-122"/>
                <a:cs typeface="仿宋" panose="02010609060101010101" charset="-122"/>
              </a:rPr>
              <a:t>从当前程序指令到程序指令地址</a:t>
            </a:r>
            <a:r>
              <a:rPr lang="en-US" altLang="zh-CN" dirty="0">
                <a:solidFill>
                  <a:schemeClr val="tx1">
                    <a:lumMod val="75000"/>
                    <a:lumOff val="25000"/>
                  </a:schemeClr>
                </a:solidFill>
                <a:latin typeface="仿宋" panose="02010609060101010101" charset="-122"/>
                <a:ea typeface="仿宋" panose="02010609060101010101" charset="-122"/>
                <a:cs typeface="仿宋" panose="02010609060101010101" charset="-122"/>
              </a:rPr>
              <a:t>(PC)</a:t>
            </a:r>
            <a:r>
              <a:rPr lang="zh-CN" altLang="en-US" dirty="0">
                <a:solidFill>
                  <a:schemeClr val="tx1">
                    <a:lumMod val="75000"/>
                    <a:lumOff val="25000"/>
                  </a:schemeClr>
                </a:solidFill>
                <a:latin typeface="仿宋" panose="02010609060101010101" charset="-122"/>
                <a:ea typeface="仿宋" panose="02010609060101010101" charset="-122"/>
                <a:cs typeface="仿宋" panose="02010609060101010101" charset="-122"/>
              </a:rPr>
              <a:t>的映射</a:t>
            </a:r>
            <a:r>
              <a:rPr lang="en-US" altLang="zh-CN" dirty="0" smtClean="0">
                <a:solidFill>
                  <a:schemeClr val="tx1">
                    <a:lumMod val="75000"/>
                    <a:lumOff val="25000"/>
                  </a:schemeClr>
                </a:solidFill>
                <a:latin typeface="仿宋" panose="02010609060101010101" charset="-122"/>
                <a:ea typeface="仿宋" panose="02010609060101010101" charset="-122"/>
                <a:cs typeface="仿宋" panose="02010609060101010101" charset="-122"/>
              </a:rPr>
              <a:t>;</a:t>
            </a:r>
          </a:p>
          <a:p>
            <a:pPr>
              <a:spcBef>
                <a:spcPts val="0"/>
              </a:spcBef>
              <a:defRPr/>
            </a:pPr>
            <a:r>
              <a:rPr lang="en-US" altLang="zh-CN" b="1" dirty="0" smtClean="0">
                <a:solidFill>
                  <a:schemeClr val="tx1">
                    <a:lumMod val="75000"/>
                    <a:lumOff val="25000"/>
                  </a:schemeClr>
                </a:solidFill>
                <a:latin typeface="仿宋" panose="02010609060101010101" charset="-122"/>
                <a:ea typeface="仿宋" panose="02010609060101010101" charset="-122"/>
                <a:cs typeface="仿宋" panose="02010609060101010101" charset="-122"/>
              </a:rPr>
              <a:t>N</a:t>
            </a:r>
            <a:r>
              <a:rPr lang="en-US" altLang="zh-CN" b="1" dirty="0">
                <a:solidFill>
                  <a:schemeClr val="tx1">
                    <a:lumMod val="75000"/>
                    <a:lumOff val="25000"/>
                  </a:schemeClr>
                </a:solidFill>
                <a:latin typeface="仿宋" panose="02010609060101010101" charset="-122"/>
                <a:ea typeface="仿宋" panose="02010609060101010101" charset="-122"/>
                <a:cs typeface="仿宋" panose="02010609060101010101" charset="-122"/>
              </a:rPr>
              <a:t>: </a:t>
            </a:r>
            <a:r>
              <a:rPr lang="zh-CN" altLang="en-US" dirty="0">
                <a:solidFill>
                  <a:schemeClr val="tx1">
                    <a:lumMod val="75000"/>
                    <a:lumOff val="25000"/>
                  </a:schemeClr>
                </a:solidFill>
                <a:latin typeface="仿宋" panose="02010609060101010101" charset="-122"/>
                <a:ea typeface="仿宋" panose="02010609060101010101" charset="-122"/>
                <a:cs typeface="仿宋" panose="02010609060101010101" charset="-122"/>
              </a:rPr>
              <a:t>从指令地址到源码起止点字符位置的映射</a:t>
            </a:r>
            <a:r>
              <a:rPr lang="en-US" altLang="zh-CN" dirty="0">
                <a:solidFill>
                  <a:schemeClr val="tx1">
                    <a:lumMod val="75000"/>
                    <a:lumOff val="25000"/>
                  </a:schemeClr>
                </a:solidFill>
                <a:latin typeface="仿宋" panose="02010609060101010101" charset="-122"/>
                <a:ea typeface="仿宋" panose="02010609060101010101" charset="-122"/>
                <a:cs typeface="仿宋" panose="02010609060101010101" charset="-122"/>
              </a:rPr>
              <a:t>;</a:t>
            </a:r>
          </a:p>
          <a:p>
            <a:pPr>
              <a:spcBef>
                <a:spcPts val="0"/>
              </a:spcBef>
              <a:defRPr/>
            </a:pPr>
            <a:r>
              <a:rPr lang="en-US" altLang="zh-CN" b="1" dirty="0">
                <a:solidFill>
                  <a:schemeClr val="tx1">
                    <a:lumMod val="75000"/>
                    <a:lumOff val="25000"/>
                  </a:schemeClr>
                </a:solidFill>
                <a:latin typeface="仿宋" panose="02010609060101010101" charset="-122"/>
                <a:ea typeface="仿宋" panose="02010609060101010101" charset="-122"/>
                <a:cs typeface="仿宋" panose="02010609060101010101" charset="-122"/>
              </a:rPr>
              <a:t>W: </a:t>
            </a:r>
            <a:r>
              <a:rPr lang="zh-CN" altLang="en-US" dirty="0">
                <a:solidFill>
                  <a:schemeClr val="tx1">
                    <a:lumMod val="75000"/>
                    <a:lumOff val="25000"/>
                  </a:schemeClr>
                </a:solidFill>
                <a:latin typeface="仿宋" panose="02010609060101010101" charset="-122"/>
                <a:ea typeface="仿宋" panose="02010609060101010101" charset="-122"/>
                <a:cs typeface="仿宋" panose="02010609060101010101" charset="-122"/>
              </a:rPr>
              <a:t>从字符位置到源码行号的映射。 </a:t>
            </a:r>
            <a:endParaRPr lang="en-US" altLang="zh-CN" dirty="0" smtClean="0">
              <a:solidFill>
                <a:schemeClr val="tx1">
                  <a:lumMod val="75000"/>
                  <a:lumOff val="25000"/>
                </a:schemeClr>
              </a:solidFill>
              <a:latin typeface="仿宋" panose="02010609060101010101" charset="-122"/>
              <a:ea typeface="仿宋" panose="02010609060101010101" charset="-122"/>
              <a:cs typeface="仿宋" panose="02010609060101010101" charset="-122"/>
            </a:endParaRPr>
          </a:p>
          <a:p>
            <a:pPr>
              <a:spcBef>
                <a:spcPts val="0"/>
              </a:spcBef>
              <a:defRPr/>
            </a:pPr>
            <a:r>
              <a:rPr lang="zh-CN" altLang="en-US" dirty="0" smtClean="0">
                <a:solidFill>
                  <a:schemeClr val="tx1">
                    <a:lumMod val="75000"/>
                    <a:lumOff val="25000"/>
                  </a:schemeClr>
                </a:solidFill>
                <a:latin typeface="仿宋" panose="02010609060101010101" charset="-122"/>
                <a:ea typeface="仿宋" panose="02010609060101010101" charset="-122"/>
                <a:cs typeface="仿宋" panose="02010609060101010101" charset="-122"/>
              </a:rPr>
              <a:t>    </a:t>
            </a:r>
            <a:endParaRPr lang="en-US" altLang="zh-CN" dirty="0" smtClean="0">
              <a:solidFill>
                <a:schemeClr val="tx1">
                  <a:lumMod val="75000"/>
                  <a:lumOff val="25000"/>
                </a:schemeClr>
              </a:solidFill>
              <a:latin typeface="仿宋" panose="02010609060101010101" charset="-122"/>
              <a:ea typeface="仿宋" panose="02010609060101010101" charset="-122"/>
              <a:cs typeface="仿宋" panose="02010609060101010101" charset="-122"/>
            </a:endParaRPr>
          </a:p>
          <a:p>
            <a:pPr>
              <a:spcBef>
                <a:spcPts val="0"/>
              </a:spcBef>
              <a:defRPr/>
            </a:pPr>
            <a:r>
              <a:rPr lang="zh-CN" altLang="en-US" dirty="0" smtClean="0">
                <a:solidFill>
                  <a:schemeClr val="tx1">
                    <a:lumMod val="75000"/>
                    <a:lumOff val="25000"/>
                  </a:schemeClr>
                </a:solidFill>
                <a:latin typeface="仿宋" panose="02010609060101010101" charset="-122"/>
                <a:ea typeface="仿宋" panose="02010609060101010101" charset="-122"/>
                <a:cs typeface="仿宋" panose="02010609060101010101" charset="-122"/>
              </a:rPr>
              <a:t>在</a:t>
            </a:r>
            <a:r>
              <a:rPr lang="zh-CN" altLang="en-US" dirty="0">
                <a:solidFill>
                  <a:schemeClr val="tx1">
                    <a:lumMod val="75000"/>
                    <a:lumOff val="25000"/>
                  </a:schemeClr>
                </a:solidFill>
                <a:latin typeface="仿宋" panose="02010609060101010101" charset="-122"/>
                <a:ea typeface="仿宋" panose="02010609060101010101" charset="-122"/>
                <a:cs typeface="仿宋" panose="02010609060101010101" charset="-122"/>
              </a:rPr>
              <a:t>符号执行的过程中，探索器会记录当前指令地址，分析时只需要获取指令地址</a:t>
            </a:r>
            <a:r>
              <a:rPr lang="zh-CN" altLang="en-US" dirty="0" smtClean="0">
                <a:solidFill>
                  <a:schemeClr val="tx1">
                    <a:lumMod val="75000"/>
                    <a:lumOff val="25000"/>
                  </a:schemeClr>
                </a:solidFill>
                <a:latin typeface="仿宋" panose="02010609060101010101" charset="-122"/>
                <a:ea typeface="仿宋" panose="02010609060101010101" charset="-122"/>
                <a:cs typeface="仿宋" panose="02010609060101010101" charset="-122"/>
              </a:rPr>
              <a:t>，即</a:t>
            </a:r>
            <a:r>
              <a:rPr lang="zh-CN" altLang="en-US" dirty="0">
                <a:solidFill>
                  <a:schemeClr val="tx1">
                    <a:lumMod val="75000"/>
                    <a:lumOff val="25000"/>
                  </a:schemeClr>
                </a:solidFill>
                <a:latin typeface="仿宋" panose="02010609060101010101" charset="-122"/>
                <a:ea typeface="仿宋" panose="02010609060101010101" charset="-122"/>
                <a:cs typeface="仿宋" panose="02010609060101010101" charset="-122"/>
              </a:rPr>
              <a:t>可根据上述三重映射关系实现对源码的索引</a:t>
            </a:r>
            <a:r>
              <a:rPr lang="zh-CN" altLang="en-US" dirty="0" smtClean="0">
                <a:solidFill>
                  <a:schemeClr val="tx1">
                    <a:lumMod val="75000"/>
                    <a:lumOff val="25000"/>
                  </a:schemeClr>
                </a:solidFill>
                <a:latin typeface="仿宋" panose="02010609060101010101" charset="-122"/>
                <a:ea typeface="仿宋" panose="02010609060101010101" charset="-122"/>
                <a:cs typeface="仿宋" panose="02010609060101010101" charset="-122"/>
              </a:rPr>
              <a:t>。</a:t>
            </a:r>
            <a:endParaRPr lang="en-US" altLang="zh-CN" dirty="0" smtClean="0">
              <a:solidFill>
                <a:schemeClr val="tx1">
                  <a:lumMod val="75000"/>
                  <a:lumOff val="25000"/>
                </a:schemeClr>
              </a:solidFill>
              <a:latin typeface="仿宋" panose="02010609060101010101" charset="-122"/>
              <a:ea typeface="仿宋" panose="02010609060101010101" charset="-122"/>
              <a:cs typeface="仿宋" panose="02010609060101010101" charset="-122"/>
            </a:endParaRPr>
          </a:p>
          <a:p>
            <a:pPr>
              <a:spcBef>
                <a:spcPts val="0"/>
              </a:spcBef>
              <a:defRPr/>
            </a:pPr>
            <a:endParaRPr lang="zh-CN" altLang="en-US" dirty="0">
              <a:solidFill>
                <a:schemeClr val="tx1">
                  <a:lumMod val="75000"/>
                  <a:lumOff val="25000"/>
                </a:schemeClr>
              </a:solidFill>
              <a:latin typeface="仿宋" panose="02010609060101010101" charset="-122"/>
              <a:ea typeface="仿宋" panose="02010609060101010101" charset="-122"/>
              <a:cs typeface="仿宋" panose="02010609060101010101" charset="-122"/>
            </a:endParaRPr>
          </a:p>
          <a:p>
            <a:pPr>
              <a:spcBef>
                <a:spcPts val="0"/>
              </a:spcBef>
              <a:defRPr/>
            </a:pPr>
            <a:endParaRPr lang="zh-CN" altLang="en-US" dirty="0"/>
          </a:p>
        </p:txBody>
      </p:sp>
      <p:sp>
        <p:nvSpPr>
          <p:cNvPr id="4" name="灯片编号占位符 3"/>
          <p:cNvSpPr>
            <a:spLocks noGrp="1"/>
          </p:cNvSpPr>
          <p:nvPr>
            <p:ph type="sldNum" sz="quarter" idx="12"/>
          </p:nvPr>
        </p:nvSpPr>
        <p:spPr/>
        <p:txBody>
          <a:bodyPr/>
          <a:lstStyle/>
          <a:p>
            <a:fld id="{565CE74E-AB26-4998-AD42-012C4C1AD076}" type="slidenum">
              <a:rPr lang="zh-CN" altLang="en-US" smtClean="0"/>
              <a:t>20</a:t>
            </a:fld>
            <a:endParaRPr lang="zh-CN" altLang="en-US" dirty="0"/>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b="1" dirty="0" smtClean="0">
                <a:solidFill>
                  <a:srgbClr val="404040"/>
                </a:solidFill>
                <a:latin typeface="微软雅黑" panose="020B0503020204020204" charset="-122"/>
                <a:ea typeface="微软雅黑" panose="020B0503020204020204" charset="-122"/>
                <a:sym typeface="+mn-ea"/>
              </a:rPr>
              <a:t>污点分析</a:t>
            </a:r>
            <a:endParaRPr lang="zh-CN" altLang="en-US" dirty="0"/>
          </a:p>
        </p:txBody>
      </p:sp>
      <p:sp>
        <p:nvSpPr>
          <p:cNvPr id="3" name="内容占位符 2"/>
          <p:cNvSpPr>
            <a:spLocks noGrp="1"/>
          </p:cNvSpPr>
          <p:nvPr>
            <p:ph idx="1"/>
          </p:nvPr>
        </p:nvSpPr>
        <p:spPr>
          <a:xfrm>
            <a:off x="125128" y="614007"/>
            <a:ext cx="8884118" cy="1960228"/>
          </a:xfrm>
        </p:spPr>
        <p:txBody>
          <a:bodyPr/>
          <a:lstStyle/>
          <a:p>
            <a:pPr>
              <a:spcBef>
                <a:spcPts val="0"/>
              </a:spcBef>
              <a:defRPr/>
            </a:pPr>
            <a:r>
              <a:rPr lang="zh-CN" altLang="en-US" dirty="0" smtClean="0">
                <a:solidFill>
                  <a:schemeClr val="tx1">
                    <a:lumMod val="75000"/>
                    <a:lumOff val="25000"/>
                  </a:schemeClr>
                </a:solidFill>
                <a:latin typeface="微软雅黑" panose="020B0503020204020204" charset="-122"/>
                <a:ea typeface="微软雅黑" panose="020B0503020204020204" charset="-122"/>
              </a:rPr>
              <a:t>分析跟踪</a:t>
            </a:r>
            <a:r>
              <a:rPr lang="zh-CN" altLang="en-US" dirty="0">
                <a:solidFill>
                  <a:schemeClr val="tx1">
                    <a:lumMod val="75000"/>
                    <a:lumOff val="25000"/>
                  </a:schemeClr>
                </a:solidFill>
                <a:latin typeface="微软雅黑" panose="020B0503020204020204" charset="-122"/>
                <a:ea typeface="微软雅黑" panose="020B0503020204020204" charset="-122"/>
              </a:rPr>
              <a:t>溢出数据： </a:t>
            </a:r>
          </a:p>
          <a:p>
            <a:pPr>
              <a:spcBef>
                <a:spcPts val="0"/>
              </a:spcBef>
              <a:defRPr/>
            </a:pPr>
            <a:r>
              <a:rPr lang="zh-CN" altLang="en-US" dirty="0">
                <a:solidFill>
                  <a:schemeClr val="tx1">
                    <a:lumMod val="75000"/>
                    <a:lumOff val="25000"/>
                  </a:schemeClr>
                </a:solidFill>
                <a:latin typeface="微软雅黑" panose="020B0503020204020204" charset="-122"/>
                <a:ea typeface="微软雅黑" panose="020B0503020204020204" charset="-122"/>
              </a:rPr>
              <a:t>     </a:t>
            </a:r>
          </a:p>
          <a:p>
            <a:pPr>
              <a:spcBef>
                <a:spcPts val="0"/>
              </a:spcBef>
              <a:defRPr/>
            </a:pPr>
            <a:r>
              <a:rPr lang="zh-CN" altLang="en-US" dirty="0">
                <a:solidFill>
                  <a:schemeClr val="tx1">
                    <a:lumMod val="75000"/>
                    <a:lumOff val="25000"/>
                  </a:schemeClr>
                </a:solidFill>
                <a:latin typeface="仿宋" panose="02010609060101010101" charset="-122"/>
                <a:ea typeface="仿宋" panose="02010609060101010101" charset="-122"/>
                <a:cs typeface="仿宋" panose="02010609060101010101" charset="-122"/>
              </a:rPr>
              <a:t>在每个溢出点运算结果的基础上加了一个取值为零、名为</a:t>
            </a:r>
            <a:r>
              <a:rPr lang="zh-CN" altLang="en-US" dirty="0">
                <a:solidFill>
                  <a:srgbClr val="FF0000"/>
                </a:solidFill>
                <a:latin typeface="仿宋" panose="02010609060101010101" charset="-122"/>
                <a:ea typeface="仿宋" panose="02010609060101010101" charset="-122"/>
                <a:cs typeface="仿宋" panose="02010609060101010101" charset="-122"/>
              </a:rPr>
              <a:t>INTEGEROVERFLOW_PC</a:t>
            </a:r>
            <a:r>
              <a:rPr lang="zh-CN" altLang="en-US" dirty="0">
                <a:solidFill>
                  <a:schemeClr val="tx1">
                    <a:lumMod val="75000"/>
                    <a:lumOff val="25000"/>
                  </a:schemeClr>
                </a:solidFill>
                <a:latin typeface="仿宋" panose="02010609060101010101" charset="-122"/>
                <a:ea typeface="仿宋" panose="02010609060101010101" charset="-122"/>
                <a:cs typeface="仿宋" panose="02010609060101010101" charset="-122"/>
              </a:rPr>
              <a:t> 的符号变量，伴随潜在溢出值扩散到受影响的分支。该变量采用了符合符号执行规范的数据结构，在作为污点标志的同时，可以随程序运行参与运算，而不改变运算结果。程序会记录该溢出点所对应的溢出条件和操作数，并在后续操作中检查溢出条件在危害点是否仍然成立</a:t>
            </a:r>
            <a:r>
              <a:rPr lang="zh-CN" altLang="en-US" dirty="0" smtClean="0">
                <a:solidFill>
                  <a:schemeClr val="tx1">
                    <a:lumMod val="75000"/>
                    <a:lumOff val="25000"/>
                  </a:schemeClr>
                </a:solidFill>
                <a:latin typeface="仿宋" panose="02010609060101010101" charset="-122"/>
                <a:ea typeface="仿宋" panose="02010609060101010101" charset="-122"/>
                <a:cs typeface="仿宋" panose="02010609060101010101" charset="-122"/>
              </a:rPr>
              <a:t>。</a:t>
            </a:r>
            <a:endParaRPr lang="zh-CN" altLang="en-US" dirty="0">
              <a:solidFill>
                <a:schemeClr val="tx1">
                  <a:lumMod val="75000"/>
                  <a:lumOff val="25000"/>
                </a:schemeClr>
              </a:solidFill>
              <a:latin typeface="仿宋" panose="02010609060101010101" charset="-122"/>
              <a:ea typeface="仿宋" panose="02010609060101010101" charset="-122"/>
              <a:cs typeface="仿宋" panose="02010609060101010101" charset="-122"/>
            </a:endParaRPr>
          </a:p>
        </p:txBody>
      </p:sp>
      <p:sp>
        <p:nvSpPr>
          <p:cNvPr id="4" name="灯片编号占位符 3"/>
          <p:cNvSpPr>
            <a:spLocks noGrp="1"/>
          </p:cNvSpPr>
          <p:nvPr>
            <p:ph type="sldNum" sz="quarter" idx="12"/>
          </p:nvPr>
        </p:nvSpPr>
        <p:spPr/>
        <p:txBody>
          <a:bodyPr/>
          <a:lstStyle/>
          <a:p>
            <a:fld id="{565CE74E-AB26-4998-AD42-012C4C1AD076}" type="slidenum">
              <a:rPr lang="zh-CN" altLang="en-US" smtClean="0"/>
              <a:t>21</a:t>
            </a:fld>
            <a:endParaRPr lang="zh-CN" altLang="en-US" dirty="0"/>
          </a:p>
        </p:txBody>
      </p:sp>
      <p:pic>
        <p:nvPicPr>
          <p:cNvPr id="5" name="图片 4"/>
          <p:cNvPicPr>
            <a:picLocks noChangeAspect="1"/>
          </p:cNvPicPr>
          <p:nvPr/>
        </p:nvPicPr>
        <p:blipFill>
          <a:blip r:embed="rId3"/>
          <a:stretch>
            <a:fillRect/>
          </a:stretch>
        </p:blipFill>
        <p:spPr>
          <a:xfrm>
            <a:off x="125128" y="2428240"/>
            <a:ext cx="8587407" cy="2365808"/>
          </a:xfrm>
          <a:prstGeom prst="rect">
            <a:avLst/>
          </a:prstGeom>
        </p:spPr>
      </p:pic>
      <p:sp>
        <p:nvSpPr>
          <p:cNvPr id="6" name="文本框 5"/>
          <p:cNvSpPr txBox="1"/>
          <p:nvPr/>
        </p:nvSpPr>
        <p:spPr>
          <a:xfrm>
            <a:off x="3038107" y="4794048"/>
            <a:ext cx="3058160" cy="300082"/>
          </a:xfrm>
          <a:prstGeom prst="rect">
            <a:avLst/>
          </a:prstGeom>
          <a:noFill/>
        </p:spPr>
        <p:txBody>
          <a:bodyPr wrap="square" rtlCol="0">
            <a:spAutoFit/>
          </a:bodyPr>
          <a:lstStyle/>
          <a:p>
            <a:pPr algn="ctr"/>
            <a:r>
              <a:rPr kumimoji="1" lang="zh-CN" altLang="en-US" smtClean="0"/>
              <a:t>污点扩散示意图</a:t>
            </a:r>
            <a:endParaRPr kumimoji="1" lang="zh-CN" altLang="en-US"/>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b="1" dirty="0" smtClean="0">
                <a:solidFill>
                  <a:srgbClr val="404040"/>
                </a:solidFill>
                <a:latin typeface="微软雅黑" panose="020B0503020204020204" charset="-122"/>
                <a:ea typeface="微软雅黑" panose="020B0503020204020204" charset="-122"/>
                <a:sym typeface="+mn-ea"/>
              </a:rPr>
              <a:t>策略违背检测</a:t>
            </a:r>
            <a:endParaRPr lang="zh-CN" altLang="en-US" dirty="0"/>
          </a:p>
        </p:txBody>
      </p:sp>
      <p:sp>
        <p:nvSpPr>
          <p:cNvPr id="3" name="内容占位符 2"/>
          <p:cNvSpPr>
            <a:spLocks noGrp="1"/>
          </p:cNvSpPr>
          <p:nvPr>
            <p:ph idx="1"/>
          </p:nvPr>
        </p:nvSpPr>
        <p:spPr>
          <a:xfrm>
            <a:off x="125128" y="614007"/>
            <a:ext cx="8884118" cy="936497"/>
          </a:xfrm>
        </p:spPr>
        <p:txBody>
          <a:bodyPr/>
          <a:lstStyle/>
          <a:p>
            <a:r>
              <a:rPr lang="zh-CN" altLang="en-US" dirty="0" smtClean="0">
                <a:solidFill>
                  <a:schemeClr val="tx1">
                    <a:lumMod val="75000"/>
                    <a:lumOff val="25000"/>
                  </a:schemeClr>
                </a:solidFill>
                <a:latin typeface="仿宋" panose="02010609060101010101" charset="-122"/>
                <a:ea typeface="仿宋" panose="02010609060101010101" charset="-122"/>
                <a:cs typeface="仿宋" panose="02010609060101010101" charset="-122"/>
              </a:rPr>
              <a:t>对包含</a:t>
            </a:r>
            <a:r>
              <a:rPr lang="zh-CN" altLang="en-US" b="1" u="sng" dirty="0" smtClean="0">
                <a:solidFill>
                  <a:srgbClr val="FF0000"/>
                </a:solidFill>
                <a:latin typeface="仿宋" panose="02010609060101010101" charset="-122"/>
                <a:ea typeface="仿宋" panose="02010609060101010101" charset="-122"/>
                <a:cs typeface="仿宋" panose="02010609060101010101" charset="-122"/>
              </a:rPr>
              <a:t>内存</a:t>
            </a:r>
            <a:r>
              <a:rPr lang="zh-CN" altLang="en-US" b="1" u="sng" dirty="0">
                <a:solidFill>
                  <a:srgbClr val="FF0000"/>
                </a:solidFill>
                <a:latin typeface="仿宋" panose="02010609060101010101" charset="-122"/>
                <a:ea typeface="仿宋" panose="02010609060101010101" charset="-122"/>
                <a:cs typeface="仿宋" panose="02010609060101010101" charset="-122"/>
              </a:rPr>
              <a:t>写入</a:t>
            </a:r>
            <a:r>
              <a:rPr lang="zh-CN" altLang="en-US" b="1" dirty="0">
                <a:solidFill>
                  <a:schemeClr val="tx1">
                    <a:lumMod val="75000"/>
                    <a:lumOff val="25000"/>
                  </a:schemeClr>
                </a:solidFill>
                <a:latin typeface="仿宋" panose="02010609060101010101" charset="-122"/>
                <a:ea typeface="仿宋" panose="02010609060101010101" charset="-122"/>
                <a:cs typeface="仿宋" panose="02010609060101010101" charset="-122"/>
              </a:rPr>
              <a:t>和</a:t>
            </a:r>
            <a:r>
              <a:rPr lang="zh-CN" altLang="en-US" b="1" u="sng" dirty="0">
                <a:solidFill>
                  <a:srgbClr val="FF0000"/>
                </a:solidFill>
                <a:latin typeface="仿宋" panose="02010609060101010101" charset="-122"/>
                <a:ea typeface="仿宋" panose="02010609060101010101" charset="-122"/>
                <a:cs typeface="仿宋" panose="02010609060101010101" charset="-122"/>
              </a:rPr>
              <a:t>条件跳转</a:t>
            </a:r>
            <a:r>
              <a:rPr lang="zh-CN" altLang="en-US" dirty="0">
                <a:solidFill>
                  <a:schemeClr val="tx1">
                    <a:lumMod val="75000"/>
                    <a:lumOff val="25000"/>
                  </a:schemeClr>
                </a:solidFill>
                <a:latin typeface="仿宋" panose="02010609060101010101" charset="-122"/>
                <a:ea typeface="仿宋" panose="02010609060101010101" charset="-122"/>
                <a:cs typeface="仿宋" panose="02010609060101010101" charset="-122"/>
              </a:rPr>
              <a:t>两</a:t>
            </a:r>
            <a:r>
              <a:rPr lang="zh-CN" altLang="en-US" dirty="0" smtClean="0">
                <a:solidFill>
                  <a:schemeClr val="tx1">
                    <a:lumMod val="75000"/>
                    <a:lumOff val="25000"/>
                  </a:schemeClr>
                </a:solidFill>
                <a:latin typeface="仿宋" panose="02010609060101010101" charset="-122"/>
                <a:ea typeface="仿宋" panose="02010609060101010101" charset="-122"/>
                <a:cs typeface="仿宋" panose="02010609060101010101" charset="-122"/>
              </a:rPr>
              <a:t>类危害</a:t>
            </a:r>
            <a:r>
              <a:rPr lang="zh-CN" altLang="en-US" dirty="0">
                <a:solidFill>
                  <a:schemeClr val="tx1">
                    <a:lumMod val="75000"/>
                    <a:lumOff val="25000"/>
                  </a:schemeClr>
                </a:solidFill>
                <a:latin typeface="仿宋" panose="02010609060101010101" charset="-122"/>
                <a:ea typeface="仿宋" panose="02010609060101010101" charset="-122"/>
                <a:cs typeface="仿宋" panose="02010609060101010101" charset="-122"/>
              </a:rPr>
              <a:t>点进行了分析</a:t>
            </a:r>
            <a:r>
              <a:rPr lang="zh-CN" altLang="en-US" dirty="0" smtClean="0">
                <a:solidFill>
                  <a:schemeClr val="tx1">
                    <a:lumMod val="75000"/>
                    <a:lumOff val="25000"/>
                  </a:schemeClr>
                </a:solidFill>
                <a:latin typeface="仿宋" panose="02010609060101010101" charset="-122"/>
                <a:ea typeface="仿宋" panose="02010609060101010101" charset="-122"/>
                <a:cs typeface="仿宋" panose="02010609060101010101" charset="-122"/>
              </a:rPr>
              <a:t>检测</a:t>
            </a:r>
            <a:r>
              <a:rPr lang="zh-CN" altLang="en-US" dirty="0">
                <a:solidFill>
                  <a:schemeClr val="tx1">
                    <a:lumMod val="75000"/>
                    <a:lumOff val="25000"/>
                  </a:schemeClr>
                </a:solidFill>
                <a:latin typeface="仿宋" panose="02010609060101010101" charset="-122"/>
                <a:ea typeface="仿宋" panose="02010609060101010101" charset="-122"/>
                <a:cs typeface="仿宋" panose="02010609060101010101" charset="-122"/>
              </a:rPr>
              <a:t>，</a:t>
            </a:r>
            <a:r>
              <a:rPr lang="zh-CN" altLang="en-US" dirty="0" smtClean="0">
                <a:solidFill>
                  <a:schemeClr val="tx1">
                    <a:lumMod val="75000"/>
                    <a:lumOff val="25000"/>
                  </a:schemeClr>
                </a:solidFill>
                <a:latin typeface="仿宋" panose="02010609060101010101" charset="-122"/>
                <a:ea typeface="仿宋" panose="02010609060101010101" charset="-122"/>
                <a:cs typeface="仿宋" panose="02010609060101010101" charset="-122"/>
              </a:rPr>
              <a:t>这</a:t>
            </a:r>
            <a:r>
              <a:rPr lang="zh-CN" altLang="en-US" dirty="0">
                <a:solidFill>
                  <a:schemeClr val="tx1">
                    <a:lumMod val="75000"/>
                    <a:lumOff val="25000"/>
                  </a:schemeClr>
                </a:solidFill>
                <a:latin typeface="仿宋" panose="02010609060101010101" charset="-122"/>
                <a:ea typeface="仿宋" panose="02010609060101010101" charset="-122"/>
                <a:cs typeface="仿宋" panose="02010609060101010101" charset="-122"/>
              </a:rPr>
              <a:t>两个危害点在</a:t>
            </a:r>
            <a:r>
              <a:rPr lang="zh-CN" altLang="en-US" dirty="0" smtClean="0">
                <a:solidFill>
                  <a:schemeClr val="tx1">
                    <a:lumMod val="75000"/>
                    <a:lumOff val="25000"/>
                  </a:schemeClr>
                </a:solidFill>
                <a:latin typeface="仿宋" panose="02010609060101010101" charset="-122"/>
                <a:ea typeface="仿宋" panose="02010609060101010101" charset="-122"/>
                <a:cs typeface="仿宋" panose="02010609060101010101" charset="-122"/>
              </a:rPr>
              <a:t>EVM中</a:t>
            </a:r>
            <a:r>
              <a:rPr lang="zh-CN" altLang="en-US" dirty="0">
                <a:solidFill>
                  <a:schemeClr val="tx1">
                    <a:lumMod val="75000"/>
                    <a:lumOff val="25000"/>
                  </a:schemeClr>
                </a:solidFill>
                <a:latin typeface="仿宋" panose="02010609060101010101" charset="-122"/>
                <a:ea typeface="仿宋" panose="02010609060101010101" charset="-122"/>
                <a:cs typeface="仿宋" panose="02010609060101010101" charset="-122"/>
              </a:rPr>
              <a:t>分别对应 </a:t>
            </a:r>
            <a:r>
              <a:rPr lang="zh-CN" altLang="en-US" b="1" dirty="0">
                <a:solidFill>
                  <a:srgbClr val="FF0000"/>
                </a:solidFill>
                <a:latin typeface="仿宋" panose="02010609060101010101" charset="-122"/>
                <a:ea typeface="仿宋" panose="02010609060101010101" charset="-122"/>
                <a:cs typeface="仿宋" panose="02010609060101010101" charset="-122"/>
              </a:rPr>
              <a:t>SSTORE</a:t>
            </a:r>
            <a:r>
              <a:rPr lang="zh-CN" altLang="en-US" dirty="0">
                <a:solidFill>
                  <a:srgbClr val="FF0000"/>
                </a:solidFill>
                <a:latin typeface="仿宋" panose="02010609060101010101" charset="-122"/>
                <a:ea typeface="仿宋" panose="02010609060101010101" charset="-122"/>
                <a:cs typeface="仿宋" panose="02010609060101010101" charset="-122"/>
              </a:rPr>
              <a:t> </a:t>
            </a:r>
            <a:r>
              <a:rPr lang="zh-CN" altLang="en-US" dirty="0">
                <a:latin typeface="仿宋" panose="02010609060101010101" charset="-122"/>
                <a:ea typeface="仿宋" panose="02010609060101010101" charset="-122"/>
                <a:cs typeface="仿宋" panose="02010609060101010101" charset="-122"/>
              </a:rPr>
              <a:t>和</a:t>
            </a:r>
            <a:r>
              <a:rPr lang="zh-CN" altLang="en-US" dirty="0">
                <a:solidFill>
                  <a:srgbClr val="FF0000"/>
                </a:solidFill>
                <a:latin typeface="仿宋" panose="02010609060101010101" charset="-122"/>
                <a:ea typeface="仿宋" panose="02010609060101010101" charset="-122"/>
                <a:cs typeface="仿宋" panose="02010609060101010101" charset="-122"/>
              </a:rPr>
              <a:t> </a:t>
            </a:r>
            <a:r>
              <a:rPr lang="zh-CN" altLang="en-US" b="1" dirty="0">
                <a:solidFill>
                  <a:srgbClr val="FF0000"/>
                </a:solidFill>
                <a:latin typeface="仿宋" panose="02010609060101010101" charset="-122"/>
                <a:ea typeface="仿宋" panose="02010609060101010101" charset="-122"/>
                <a:cs typeface="仿宋" panose="02010609060101010101" charset="-122"/>
              </a:rPr>
              <a:t>JUMPI</a:t>
            </a:r>
            <a:r>
              <a:rPr lang="zh-CN" altLang="en-US" dirty="0">
                <a:solidFill>
                  <a:schemeClr val="tx1">
                    <a:lumMod val="75000"/>
                    <a:lumOff val="25000"/>
                  </a:schemeClr>
                </a:solidFill>
                <a:latin typeface="仿宋" panose="02010609060101010101" charset="-122"/>
                <a:ea typeface="仿宋" panose="02010609060101010101" charset="-122"/>
                <a:cs typeface="仿宋" panose="02010609060101010101" charset="-122"/>
              </a:rPr>
              <a:t> 指令：</a:t>
            </a:r>
            <a:endParaRPr lang="zh-CN" altLang="en-US" dirty="0"/>
          </a:p>
        </p:txBody>
      </p:sp>
      <p:sp>
        <p:nvSpPr>
          <p:cNvPr id="4" name="灯片编号占位符 3"/>
          <p:cNvSpPr>
            <a:spLocks noGrp="1"/>
          </p:cNvSpPr>
          <p:nvPr>
            <p:ph type="sldNum" sz="quarter" idx="12"/>
          </p:nvPr>
        </p:nvSpPr>
        <p:spPr/>
        <p:txBody>
          <a:bodyPr/>
          <a:lstStyle/>
          <a:p>
            <a:fld id="{565CE74E-AB26-4998-AD42-012C4C1AD076}" type="slidenum">
              <a:rPr lang="zh-CN" altLang="en-US" smtClean="0"/>
              <a:t>22</a:t>
            </a:fld>
            <a:endParaRPr lang="zh-CN" altLang="en-US" dirty="0"/>
          </a:p>
        </p:txBody>
      </p:sp>
      <p:pic>
        <p:nvPicPr>
          <p:cNvPr id="5" name="图片 4"/>
          <p:cNvPicPr>
            <a:picLocks noChangeAspect="1"/>
          </p:cNvPicPr>
          <p:nvPr/>
        </p:nvPicPr>
        <p:blipFill>
          <a:blip r:embed="rId3"/>
          <a:stretch>
            <a:fillRect/>
          </a:stretch>
        </p:blipFill>
        <p:spPr>
          <a:xfrm>
            <a:off x="73849" y="1421185"/>
            <a:ext cx="8986676" cy="2072834"/>
          </a:xfrm>
          <a:prstGeom prst="rect">
            <a:avLst/>
          </a:prstGeom>
        </p:spPr>
      </p:pic>
      <p:sp>
        <p:nvSpPr>
          <p:cNvPr id="6" name="文本框 5"/>
          <p:cNvSpPr txBox="1"/>
          <p:nvPr/>
        </p:nvSpPr>
        <p:spPr>
          <a:xfrm>
            <a:off x="28575" y="3860165"/>
            <a:ext cx="8924290" cy="969496"/>
          </a:xfrm>
          <a:prstGeom prst="rect">
            <a:avLst/>
          </a:prstGeom>
          <a:noFill/>
        </p:spPr>
        <p:txBody>
          <a:bodyPr wrap="square" rtlCol="0">
            <a:spAutoFit/>
          </a:bodyPr>
          <a:lstStyle/>
          <a:p>
            <a:pPr indent="0">
              <a:lnSpc>
                <a:spcPct val="150000"/>
              </a:lnSpc>
              <a:buFont typeface="Arial" panose="020B0604020202020204" pitchFamily="34" charset="0"/>
              <a:buNone/>
            </a:pPr>
            <a:r>
              <a:rPr lang="zh-CN" altLang="en-US" sz="2000" b="1" dirty="0">
                <a:latin typeface="微软雅黑" panose="020B0503020204020204" charset="-122"/>
                <a:ea typeface="微软雅黑" panose="020B0503020204020204" charset="-122"/>
              </a:rPr>
              <a:t>危害点确认：</a:t>
            </a:r>
            <a:r>
              <a:rPr lang="zh-CN" altLang="en-US" sz="1800" dirty="0" smtClean="0">
                <a:solidFill>
                  <a:schemeClr val="bg2">
                    <a:lumMod val="25000"/>
                  </a:schemeClr>
                </a:solidFill>
                <a:latin typeface="仿宋" panose="02010609060101010101" charset="-122"/>
                <a:ea typeface="仿宋" panose="02010609060101010101" charset="-122"/>
                <a:cs typeface="仿宋" panose="02010609060101010101" charset="-122"/>
                <a:sym typeface="+mn-ea"/>
              </a:rPr>
              <a:t>操作数是否包含</a:t>
            </a:r>
            <a:r>
              <a:rPr lang="en-US" altLang="zh-CN" sz="1800" dirty="0" smtClean="0">
                <a:solidFill>
                  <a:schemeClr val="bg2">
                    <a:lumMod val="25000"/>
                  </a:schemeClr>
                </a:solidFill>
                <a:latin typeface="仿宋" panose="02010609060101010101" charset="-122"/>
                <a:ea typeface="仿宋" panose="02010609060101010101" charset="-122"/>
                <a:cs typeface="仿宋" panose="02010609060101010101" charset="-122"/>
                <a:sym typeface="+mn-ea"/>
              </a:rPr>
              <a:t>INTEGEROVERFLOW_PC</a:t>
            </a:r>
            <a:r>
              <a:rPr lang="zh-CN" altLang="en-US" sz="1800" dirty="0" smtClean="0">
                <a:solidFill>
                  <a:schemeClr val="bg2">
                    <a:lumMod val="25000"/>
                  </a:schemeClr>
                </a:solidFill>
                <a:latin typeface="仿宋" panose="02010609060101010101" charset="-122"/>
                <a:ea typeface="仿宋" panose="02010609060101010101" charset="-122"/>
                <a:cs typeface="仿宋" panose="02010609060101010101" charset="-122"/>
                <a:sym typeface="+mn-ea"/>
              </a:rPr>
              <a:t>符号变量？</a:t>
            </a:r>
            <a:endParaRPr lang="en-US" altLang="zh-CN" sz="1800" dirty="0" smtClean="0">
              <a:solidFill>
                <a:schemeClr val="bg2">
                  <a:lumMod val="25000"/>
                </a:schemeClr>
              </a:solidFill>
              <a:latin typeface="仿宋" panose="02010609060101010101" charset="-122"/>
              <a:ea typeface="仿宋" panose="02010609060101010101" charset="-122"/>
              <a:cs typeface="仿宋" panose="02010609060101010101" charset="-122"/>
            </a:endParaRPr>
          </a:p>
          <a:p>
            <a:pPr indent="0">
              <a:lnSpc>
                <a:spcPct val="150000"/>
              </a:lnSpc>
              <a:buFont typeface="Arial" panose="020B0604020202020204" pitchFamily="34" charset="0"/>
              <a:buNone/>
            </a:pPr>
            <a:r>
              <a:rPr lang="en-US" altLang="zh-CN" sz="1800" dirty="0">
                <a:solidFill>
                  <a:schemeClr val="bg2">
                    <a:lumMod val="25000"/>
                  </a:schemeClr>
                </a:solidFill>
                <a:latin typeface="仿宋" panose="02010609060101010101" charset="-122"/>
                <a:ea typeface="仿宋" panose="02010609060101010101" charset="-122"/>
                <a:cs typeface="仿宋" panose="02010609060101010101" charset="-122"/>
                <a:sym typeface="+mn-ea"/>
              </a:rPr>
              <a:t>             </a:t>
            </a:r>
            <a:r>
              <a:rPr lang="zh-CN" altLang="en-US" sz="1800" dirty="0" smtClean="0">
                <a:solidFill>
                  <a:schemeClr val="bg2">
                    <a:lumMod val="25000"/>
                  </a:schemeClr>
                </a:solidFill>
                <a:latin typeface="仿宋" panose="02010609060101010101" charset="-122"/>
                <a:ea typeface="仿宋" panose="02010609060101010101" charset="-122"/>
                <a:cs typeface="仿宋" panose="02010609060101010101" charset="-122"/>
                <a:sym typeface="+mn-ea"/>
              </a:rPr>
              <a:t>求解</a:t>
            </a:r>
            <a:r>
              <a:rPr lang="en-US" altLang="zh-CN" sz="1800" dirty="0" smtClean="0">
                <a:solidFill>
                  <a:schemeClr val="bg2">
                    <a:lumMod val="25000"/>
                  </a:schemeClr>
                </a:solidFill>
                <a:latin typeface="仿宋" panose="02010609060101010101" charset="-122"/>
                <a:ea typeface="仿宋" panose="02010609060101010101" charset="-122"/>
                <a:cs typeface="仿宋" panose="02010609060101010101" charset="-122"/>
                <a:sym typeface="+mn-ea"/>
              </a:rPr>
              <a:t>INTEGEROVERFLOW_PC</a:t>
            </a:r>
            <a:r>
              <a:rPr lang="zh-CN" altLang="en-US" sz="1800" dirty="0" smtClean="0">
                <a:solidFill>
                  <a:schemeClr val="bg2">
                    <a:lumMod val="25000"/>
                  </a:schemeClr>
                </a:solidFill>
                <a:latin typeface="仿宋" panose="02010609060101010101" charset="-122"/>
                <a:ea typeface="仿宋" panose="02010609060101010101" charset="-122"/>
                <a:cs typeface="仿宋" panose="02010609060101010101" charset="-122"/>
                <a:sym typeface="+mn-ea"/>
              </a:rPr>
              <a:t>所对应的溢出条件在当前路径下是否能够满足</a:t>
            </a:r>
            <a:r>
              <a:rPr lang="en-US" altLang="zh-CN" sz="1800" dirty="0" smtClean="0">
                <a:solidFill>
                  <a:schemeClr val="bg2">
                    <a:lumMod val="25000"/>
                  </a:schemeClr>
                </a:solidFill>
                <a:latin typeface="仿宋" panose="02010609060101010101" charset="-122"/>
                <a:ea typeface="仿宋" panose="02010609060101010101" charset="-122"/>
                <a:cs typeface="仿宋" panose="02010609060101010101" charset="-122"/>
                <a:sym typeface="+mn-ea"/>
              </a:rPr>
              <a:t>?</a:t>
            </a:r>
            <a:endParaRPr lang="en-US" altLang="zh-CN" sz="2000" dirty="0" smtClean="0">
              <a:solidFill>
                <a:schemeClr val="bg2">
                  <a:lumMod val="25000"/>
                </a:schemeClr>
              </a:solidFill>
              <a:latin typeface="仿宋" panose="02010609060101010101" charset="-122"/>
              <a:ea typeface="仿宋" panose="02010609060101010101" charset="-122"/>
              <a:cs typeface="仿宋" panose="02010609060101010101" charset="-122"/>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en-US" altLang="zh-CN" sz="3600" b="1" dirty="0" smtClean="0">
                <a:solidFill>
                  <a:srgbClr val="21AB38"/>
                </a:solidFill>
                <a:latin typeface="Arial" panose="020B0604020202020204" pitchFamily="34" charset="0"/>
                <a:cs typeface="Arial" panose="020B0604020202020204" pitchFamily="34" charset="0"/>
              </a:rPr>
              <a:t>Contents</a:t>
            </a:r>
            <a:endParaRPr lang="zh-CN" altLang="en-US" sz="3600" b="1" dirty="0"/>
          </a:p>
        </p:txBody>
      </p:sp>
      <p:sp>
        <p:nvSpPr>
          <p:cNvPr id="4" name="灯片编号占位符 3"/>
          <p:cNvSpPr>
            <a:spLocks noGrp="1"/>
          </p:cNvSpPr>
          <p:nvPr>
            <p:ph type="sldNum" sz="quarter" idx="12"/>
          </p:nvPr>
        </p:nvSpPr>
        <p:spPr/>
        <p:txBody>
          <a:bodyPr/>
          <a:lstStyle/>
          <a:p>
            <a:fld id="{565CE74E-AB26-4998-AD42-012C4C1AD076}" type="slidenum">
              <a:rPr lang="zh-CN" altLang="en-US" smtClean="0"/>
              <a:t>23</a:t>
            </a:fld>
            <a:endParaRPr lang="zh-CN" altLang="en-US" dirty="0"/>
          </a:p>
        </p:txBody>
      </p:sp>
      <p:sp>
        <p:nvSpPr>
          <p:cNvPr id="6" name="文本框 4"/>
          <p:cNvSpPr txBox="1"/>
          <p:nvPr/>
        </p:nvSpPr>
        <p:spPr>
          <a:xfrm>
            <a:off x="-290285" y="2875390"/>
            <a:ext cx="2960913" cy="83099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pPr>
            <a:r>
              <a:rPr kumimoji="0" lang="en-US" altLang="zh-CN" sz="2400" b="0" i="0" u="none" strike="noStrike" cap="none" spc="0" normalizeH="0" baseline="0" dirty="0" smtClean="0">
                <a:ln>
                  <a:noFill/>
                </a:ln>
                <a:solidFill>
                  <a:schemeClr val="bg1"/>
                </a:solidFill>
                <a:effectLst/>
                <a:uFillTx/>
                <a:latin typeface="Gulim" panose="020B0600000101010101" pitchFamily="34" charset="-127"/>
                <a:ea typeface="Gulim" panose="020B0600000101010101" pitchFamily="34" charset="-127"/>
                <a:sym typeface="Arial" panose="020B0604020202020204"/>
              </a:rPr>
              <a:t>PART /</a:t>
            </a:r>
            <a:r>
              <a:rPr kumimoji="0" lang="en-US" altLang="zh-CN" sz="2400" b="0" i="0" u="none" strike="noStrike" cap="none" spc="0" normalizeH="0" dirty="0" smtClean="0">
                <a:ln>
                  <a:noFill/>
                </a:ln>
                <a:solidFill>
                  <a:schemeClr val="bg1"/>
                </a:solidFill>
                <a:effectLst/>
                <a:uFillTx/>
                <a:latin typeface="Gulim" panose="020B0600000101010101" pitchFamily="34" charset="-127"/>
                <a:ea typeface="Gulim" panose="020B0600000101010101" pitchFamily="34" charset="-127"/>
                <a:sym typeface="Arial" panose="020B0604020202020204"/>
              </a:rPr>
              <a:t> 01</a:t>
            </a:r>
          </a:p>
          <a:p>
            <a:pPr marL="0" marR="0" indent="0" algn="ctr" defTabSz="914400" rtl="0" fontAlgn="auto" latinLnBrk="0" hangingPunct="0">
              <a:lnSpc>
                <a:spcPct val="100000"/>
              </a:lnSpc>
              <a:spcBef>
                <a:spcPts val="0"/>
              </a:spcBef>
              <a:spcAft>
                <a:spcPts val="0"/>
              </a:spcAft>
              <a:buClrTx/>
              <a:buSzTx/>
              <a:buFontTx/>
              <a:buNone/>
            </a:pPr>
            <a:r>
              <a:rPr kumimoji="0" lang="zh-CN" altLang="en-US" sz="2400" b="0" i="0" u="none" strike="noStrike" cap="none" spc="0" normalizeH="0" baseline="0" dirty="0" smtClean="0">
                <a:ln>
                  <a:noFill/>
                </a:ln>
                <a:solidFill>
                  <a:schemeClr val="bg1"/>
                </a:solidFill>
                <a:effectLst/>
                <a:uFillTx/>
                <a:latin typeface="Gulim" panose="020B0600000101010101" pitchFamily="34" charset="-127"/>
                <a:ea typeface="Gulim" panose="020B0600000101010101" pitchFamily="34" charset="-127"/>
                <a:sym typeface="Arial" panose="020B0604020202020204"/>
              </a:rPr>
              <a:t>区</a:t>
            </a:r>
            <a:r>
              <a:rPr kumimoji="0" lang="zh-CN" altLang="en-US" sz="2400" b="0" i="0" u="none" strike="noStrike" cap="none" spc="0" normalizeH="0" baseline="0" dirty="0">
                <a:ln>
                  <a:noFill/>
                </a:ln>
                <a:solidFill>
                  <a:schemeClr val="bg1"/>
                </a:solidFill>
                <a:effectLst/>
                <a:uFillTx/>
                <a:latin typeface="Gulim" panose="020B0600000101010101" pitchFamily="34" charset="-127"/>
                <a:ea typeface="Gulim" panose="020B0600000101010101" pitchFamily="34" charset="-127"/>
                <a:sym typeface="Arial" panose="020B0604020202020204"/>
              </a:rPr>
              <a:t>块链背景介绍</a:t>
            </a:r>
          </a:p>
        </p:txBody>
      </p:sp>
      <p:sp>
        <p:nvSpPr>
          <p:cNvPr id="15" name="矩形 16"/>
          <p:cNvSpPr/>
          <p:nvPr/>
        </p:nvSpPr>
        <p:spPr>
          <a:xfrm>
            <a:off x="0" y="1991371"/>
            <a:ext cx="1670513" cy="1423192"/>
          </a:xfrm>
          <a:prstGeom prst="rect">
            <a:avLst/>
          </a:prstGeom>
          <a:solidFill>
            <a:srgbClr val="087C3F"/>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dirty="0">
              <a:ln>
                <a:noFill/>
              </a:ln>
              <a:solidFill>
                <a:srgbClr val="000000"/>
              </a:solidFill>
              <a:effectLst/>
              <a:uFillTx/>
              <a:latin typeface="+mn-lt"/>
              <a:ea typeface="+mn-ea"/>
              <a:cs typeface="+mn-cs"/>
              <a:sym typeface="Arial" panose="020B0604020202020204"/>
            </a:endParaRPr>
          </a:p>
        </p:txBody>
      </p:sp>
      <p:sp>
        <p:nvSpPr>
          <p:cNvPr id="16" name="文本框 4"/>
          <p:cNvSpPr txBox="1"/>
          <p:nvPr/>
        </p:nvSpPr>
        <p:spPr>
          <a:xfrm>
            <a:off x="28877" y="2082594"/>
            <a:ext cx="1641636" cy="120032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pPr>
            <a:r>
              <a:rPr kumimoji="0" lang="en-US" altLang="zh-CN" sz="1800" b="0" i="0" u="none" strike="noStrike" cap="none" spc="0" normalizeH="0" baseline="0" dirty="0" smtClean="0">
                <a:ln>
                  <a:noFill/>
                </a:ln>
                <a:solidFill>
                  <a:schemeClr val="bg1"/>
                </a:solidFill>
                <a:effectLst/>
                <a:uFillTx/>
                <a:latin typeface="Gulim" panose="020B0600000101010101" pitchFamily="34" charset="-127"/>
                <a:ea typeface="Gulim" panose="020B0600000101010101" pitchFamily="34" charset="-127"/>
                <a:sym typeface="Arial" panose="020B0604020202020204"/>
              </a:rPr>
              <a:t>PART /</a:t>
            </a:r>
            <a:r>
              <a:rPr kumimoji="0" lang="en-US" altLang="zh-CN" sz="1800" b="0" i="0" u="none" strike="noStrike" cap="none" spc="0" normalizeH="0" dirty="0" smtClean="0">
                <a:ln>
                  <a:noFill/>
                </a:ln>
                <a:solidFill>
                  <a:schemeClr val="bg1"/>
                </a:solidFill>
                <a:effectLst/>
                <a:uFillTx/>
                <a:latin typeface="Gulim" panose="020B0600000101010101" pitchFamily="34" charset="-127"/>
                <a:ea typeface="Gulim" panose="020B0600000101010101" pitchFamily="34" charset="-127"/>
                <a:sym typeface="Arial" panose="020B0604020202020204"/>
              </a:rPr>
              <a:t> 01</a:t>
            </a:r>
          </a:p>
          <a:p>
            <a:pPr marL="0" marR="0" indent="0" algn="ctr" defTabSz="914400" rtl="0" fontAlgn="auto" latinLnBrk="0" hangingPunct="0">
              <a:lnSpc>
                <a:spcPct val="100000"/>
              </a:lnSpc>
              <a:spcBef>
                <a:spcPts val="0"/>
              </a:spcBef>
              <a:spcAft>
                <a:spcPts val="0"/>
              </a:spcAft>
              <a:buClrTx/>
              <a:buSzTx/>
              <a:buFontTx/>
              <a:buNone/>
            </a:pPr>
            <a:endParaRPr lang="en-US" altLang="zh-CN" sz="1800" dirty="0">
              <a:solidFill>
                <a:schemeClr val="bg1"/>
              </a:solidFill>
              <a:latin typeface="Gulim" panose="020B0600000101010101" pitchFamily="34" charset="-127"/>
              <a:ea typeface="Gulim" panose="020B0600000101010101" pitchFamily="34" charset="-127"/>
              <a:sym typeface="Arial" panose="020B0604020202020204"/>
            </a:endParaRPr>
          </a:p>
          <a:p>
            <a:pPr marL="0" marR="0" indent="0" algn="ctr" defTabSz="914400" rtl="0" fontAlgn="auto" latinLnBrk="0" hangingPunct="0">
              <a:lnSpc>
                <a:spcPct val="100000"/>
              </a:lnSpc>
              <a:spcBef>
                <a:spcPts val="0"/>
              </a:spcBef>
              <a:spcAft>
                <a:spcPts val="0"/>
              </a:spcAft>
              <a:buClrTx/>
              <a:buSzTx/>
              <a:buFontTx/>
              <a:buNone/>
            </a:pPr>
            <a:r>
              <a:rPr kumimoji="0" lang="zh-CN" altLang="en-US" sz="1800" b="0" i="0" u="none" strike="noStrike" cap="none" spc="0" normalizeH="0" baseline="0" dirty="0" smtClean="0">
                <a:ln>
                  <a:noFill/>
                </a:ln>
                <a:solidFill>
                  <a:schemeClr val="bg1"/>
                </a:solidFill>
                <a:effectLst/>
                <a:uFillTx/>
                <a:latin typeface="Gulim" panose="020B0600000101010101" pitchFamily="34" charset="-127"/>
                <a:ea typeface="Gulim" panose="020B0600000101010101" pitchFamily="34" charset="-127"/>
                <a:sym typeface="Arial" panose="020B0604020202020204"/>
              </a:rPr>
              <a:t>区</a:t>
            </a:r>
            <a:r>
              <a:rPr kumimoji="0" lang="zh-CN" altLang="en-US" sz="1800" b="0" i="0" u="none" strike="noStrike" cap="none" spc="0" normalizeH="0" baseline="0" dirty="0">
                <a:ln>
                  <a:noFill/>
                </a:ln>
                <a:solidFill>
                  <a:schemeClr val="bg1"/>
                </a:solidFill>
                <a:effectLst/>
                <a:uFillTx/>
                <a:latin typeface="Gulim" panose="020B0600000101010101" pitchFamily="34" charset="-127"/>
                <a:ea typeface="Gulim" panose="020B0600000101010101" pitchFamily="34" charset="-127"/>
                <a:sym typeface="Arial" panose="020B0604020202020204"/>
              </a:rPr>
              <a:t>块链</a:t>
            </a:r>
            <a:r>
              <a:rPr kumimoji="0" lang="zh-CN" altLang="en-US" sz="1800" b="0" i="0" u="none" strike="noStrike" cap="none" spc="0" normalizeH="0" baseline="0" dirty="0" smtClean="0">
                <a:ln>
                  <a:noFill/>
                </a:ln>
                <a:solidFill>
                  <a:schemeClr val="bg1"/>
                </a:solidFill>
                <a:effectLst/>
                <a:uFillTx/>
                <a:latin typeface="Gulim" panose="020B0600000101010101" pitchFamily="34" charset="-127"/>
                <a:ea typeface="Gulim" panose="020B0600000101010101" pitchFamily="34" charset="-127"/>
                <a:sym typeface="Arial" panose="020B0604020202020204"/>
              </a:rPr>
              <a:t>背景</a:t>
            </a:r>
            <a:endParaRPr kumimoji="0" lang="en-US" altLang="zh-CN" sz="1800" b="0" i="0" u="none" strike="noStrike" cap="none" spc="0" normalizeH="0" baseline="0" dirty="0" smtClean="0">
              <a:ln>
                <a:noFill/>
              </a:ln>
              <a:solidFill>
                <a:schemeClr val="bg1"/>
              </a:solidFill>
              <a:effectLst/>
              <a:uFillTx/>
              <a:latin typeface="Gulim" panose="020B0600000101010101" pitchFamily="34" charset="-127"/>
              <a:ea typeface="Gulim" panose="020B0600000101010101" pitchFamily="34" charset="-127"/>
              <a:sym typeface="Arial" panose="020B0604020202020204"/>
            </a:endParaRPr>
          </a:p>
          <a:p>
            <a:pPr marL="0" marR="0" indent="0" algn="ctr" defTabSz="914400" rtl="0" fontAlgn="auto" latinLnBrk="0" hangingPunct="0">
              <a:lnSpc>
                <a:spcPct val="100000"/>
              </a:lnSpc>
              <a:spcBef>
                <a:spcPts val="0"/>
              </a:spcBef>
              <a:spcAft>
                <a:spcPts val="0"/>
              </a:spcAft>
              <a:buClrTx/>
              <a:buSzTx/>
              <a:buFontTx/>
              <a:buNone/>
            </a:pPr>
            <a:r>
              <a:rPr kumimoji="0" lang="zh-CN" altLang="en-US" sz="1800" b="0" i="0" u="none" strike="noStrike" cap="none" spc="0" normalizeH="0" baseline="0" dirty="0" smtClean="0">
                <a:ln>
                  <a:noFill/>
                </a:ln>
                <a:solidFill>
                  <a:schemeClr val="bg1"/>
                </a:solidFill>
                <a:effectLst/>
                <a:uFillTx/>
                <a:latin typeface="Gulim" panose="020B0600000101010101" pitchFamily="34" charset="-127"/>
                <a:ea typeface="Gulim" panose="020B0600000101010101" pitchFamily="34" charset="-127"/>
                <a:sym typeface="Arial" panose="020B0604020202020204"/>
              </a:rPr>
              <a:t>介绍</a:t>
            </a:r>
            <a:endParaRPr kumimoji="0" lang="zh-CN" altLang="en-US" sz="1800" b="0" i="0" u="none" strike="noStrike" cap="none" spc="0" normalizeH="0" baseline="0" dirty="0">
              <a:ln>
                <a:noFill/>
              </a:ln>
              <a:solidFill>
                <a:schemeClr val="bg1"/>
              </a:solidFill>
              <a:effectLst/>
              <a:uFillTx/>
              <a:latin typeface="Gulim" panose="020B0600000101010101" pitchFamily="34" charset="-127"/>
              <a:ea typeface="Gulim" panose="020B0600000101010101" pitchFamily="34" charset="-127"/>
              <a:sym typeface="Arial" panose="020B0604020202020204"/>
            </a:endParaRPr>
          </a:p>
        </p:txBody>
      </p:sp>
      <p:sp>
        <p:nvSpPr>
          <p:cNvPr id="17" name="矩形 17"/>
          <p:cNvSpPr/>
          <p:nvPr/>
        </p:nvSpPr>
        <p:spPr>
          <a:xfrm>
            <a:off x="1670513" y="1991372"/>
            <a:ext cx="2079663" cy="1423189"/>
          </a:xfrm>
          <a:prstGeom prst="rect">
            <a:avLst/>
          </a:prstGeom>
          <a:solidFill>
            <a:srgbClr val="38AA47"/>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914400" hangingPunct="0"/>
            <a:endParaRPr lang="zh-CN" altLang="en-US" sz="1800">
              <a:solidFill>
                <a:srgbClr val="000000"/>
              </a:solidFill>
              <a:sym typeface="Arial" panose="020B0604020202020204"/>
            </a:endParaRPr>
          </a:p>
        </p:txBody>
      </p:sp>
      <p:sp>
        <p:nvSpPr>
          <p:cNvPr id="18" name="文本框 17"/>
          <p:cNvSpPr txBox="1"/>
          <p:nvPr/>
        </p:nvSpPr>
        <p:spPr>
          <a:xfrm>
            <a:off x="1670513" y="2175483"/>
            <a:ext cx="2031603" cy="923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pPr>
            <a:r>
              <a:rPr kumimoji="0" lang="en-US" altLang="zh-CN" sz="1800" b="0" i="0" u="none" strike="noStrike" cap="none" spc="0" normalizeH="0" baseline="0" dirty="0" smtClean="0">
                <a:ln>
                  <a:noFill/>
                </a:ln>
                <a:solidFill>
                  <a:schemeClr val="bg1"/>
                </a:solidFill>
                <a:effectLst/>
                <a:uFillTx/>
                <a:latin typeface="Gulim" panose="020B0600000101010101" pitchFamily="34" charset="-127"/>
                <a:ea typeface="Gulim" panose="020B0600000101010101" pitchFamily="34" charset="-127"/>
                <a:sym typeface="Arial" panose="020B0604020202020204"/>
              </a:rPr>
              <a:t>PART /</a:t>
            </a:r>
            <a:r>
              <a:rPr kumimoji="0" lang="en-US" altLang="zh-CN" sz="1800" b="0" i="0" u="none" strike="noStrike" cap="none" spc="0" normalizeH="0" dirty="0" smtClean="0">
                <a:ln>
                  <a:noFill/>
                </a:ln>
                <a:solidFill>
                  <a:schemeClr val="bg1"/>
                </a:solidFill>
                <a:effectLst/>
                <a:uFillTx/>
                <a:latin typeface="Gulim" panose="020B0600000101010101" pitchFamily="34" charset="-127"/>
                <a:ea typeface="Gulim" panose="020B0600000101010101" pitchFamily="34" charset="-127"/>
                <a:sym typeface="Arial" panose="020B0604020202020204"/>
              </a:rPr>
              <a:t> 02</a:t>
            </a:r>
          </a:p>
          <a:p>
            <a:pPr marL="0" marR="0" indent="0" algn="ctr"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dirty="0">
              <a:ln>
                <a:noFill/>
              </a:ln>
              <a:solidFill>
                <a:schemeClr val="bg1"/>
              </a:solidFill>
              <a:effectLst/>
              <a:uFillTx/>
              <a:latin typeface="Gulim" panose="020B0600000101010101" pitchFamily="34" charset="-127"/>
              <a:ea typeface="Gulim" panose="020B0600000101010101" pitchFamily="34" charset="-127"/>
              <a:sym typeface="Arial" panose="020B0604020202020204"/>
            </a:endParaRPr>
          </a:p>
          <a:p>
            <a:pPr marL="0" marR="0" indent="0" algn="ctr" defTabSz="914400" rtl="0" fontAlgn="auto" latinLnBrk="0" hangingPunct="0">
              <a:lnSpc>
                <a:spcPct val="100000"/>
              </a:lnSpc>
              <a:spcBef>
                <a:spcPts val="0"/>
              </a:spcBef>
              <a:spcAft>
                <a:spcPts val="0"/>
              </a:spcAft>
              <a:buClrTx/>
              <a:buSzTx/>
              <a:buFontTx/>
              <a:buNone/>
            </a:pPr>
            <a:r>
              <a:rPr kumimoji="0" lang="zh-CN" altLang="en-US" sz="1800" dirty="0">
                <a:ln>
                  <a:noFill/>
                </a:ln>
                <a:solidFill>
                  <a:schemeClr val="bg1"/>
                </a:solidFill>
                <a:effectLst/>
                <a:uFillTx/>
                <a:latin typeface="Gulim" panose="020B0600000101010101" pitchFamily="34" charset="-127"/>
                <a:ea typeface="Gulim" panose="020B0600000101010101" pitchFamily="34" charset="-127"/>
                <a:sym typeface="Arial" panose="020B0604020202020204"/>
              </a:rPr>
              <a:t>智能</a:t>
            </a:r>
            <a:r>
              <a:rPr kumimoji="0" lang="zh-CN" altLang="en-US" sz="1800" dirty="0" smtClean="0">
                <a:ln>
                  <a:noFill/>
                </a:ln>
                <a:solidFill>
                  <a:schemeClr val="bg1"/>
                </a:solidFill>
                <a:effectLst/>
                <a:uFillTx/>
                <a:latin typeface="Gulim" panose="020B0600000101010101" pitchFamily="34" charset="-127"/>
                <a:ea typeface="Gulim" panose="020B0600000101010101" pitchFamily="34" charset="-127"/>
                <a:sym typeface="Arial" panose="020B0604020202020204"/>
              </a:rPr>
              <a:t>合约安全</a:t>
            </a:r>
            <a:r>
              <a:rPr kumimoji="0" lang="zh-CN" altLang="en-US" sz="1800" dirty="0">
                <a:ln>
                  <a:noFill/>
                </a:ln>
                <a:solidFill>
                  <a:schemeClr val="bg1"/>
                </a:solidFill>
                <a:effectLst/>
                <a:uFillTx/>
                <a:latin typeface="Gulim" panose="020B0600000101010101" pitchFamily="34" charset="-127"/>
                <a:ea typeface="Gulim" panose="020B0600000101010101" pitchFamily="34" charset="-127"/>
                <a:sym typeface="Arial" panose="020B0604020202020204"/>
              </a:rPr>
              <a:t>概述</a:t>
            </a:r>
            <a:endParaRPr kumimoji="0" lang="zh-CN" altLang="en-US" sz="1800" b="0" i="0" u="none" strike="noStrike" cap="none" spc="0" normalizeH="0" baseline="0" dirty="0">
              <a:ln>
                <a:noFill/>
              </a:ln>
              <a:solidFill>
                <a:schemeClr val="bg1"/>
              </a:solidFill>
              <a:effectLst/>
              <a:uFillTx/>
              <a:latin typeface="Gulim" panose="020B0600000101010101" pitchFamily="34" charset="-127"/>
              <a:ea typeface="Gulim" panose="020B0600000101010101" pitchFamily="34" charset="-127"/>
              <a:sym typeface="Arial" panose="020B0604020202020204"/>
            </a:endParaRPr>
          </a:p>
        </p:txBody>
      </p:sp>
      <p:sp>
        <p:nvSpPr>
          <p:cNvPr id="19" name="矩形 19"/>
          <p:cNvSpPr/>
          <p:nvPr/>
        </p:nvSpPr>
        <p:spPr>
          <a:xfrm>
            <a:off x="3750176" y="1991372"/>
            <a:ext cx="2015753" cy="1423189"/>
          </a:xfrm>
          <a:prstGeom prst="rect">
            <a:avLst/>
          </a:prstGeom>
          <a:solidFill>
            <a:srgbClr val="E2943F"/>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914400" hangingPunct="0"/>
            <a:endParaRPr lang="zh-CN" altLang="en-US" sz="1800">
              <a:solidFill>
                <a:srgbClr val="000000"/>
              </a:solidFill>
              <a:sym typeface="Arial" panose="020B0604020202020204"/>
            </a:endParaRPr>
          </a:p>
        </p:txBody>
      </p:sp>
      <p:sp>
        <p:nvSpPr>
          <p:cNvPr id="20" name="文本框 10"/>
          <p:cNvSpPr txBox="1"/>
          <p:nvPr/>
        </p:nvSpPr>
        <p:spPr>
          <a:xfrm>
            <a:off x="3896139" y="2154418"/>
            <a:ext cx="1709531" cy="120032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pPr>
            <a:r>
              <a:rPr kumimoji="0" lang="en-US" altLang="zh-CN" sz="1800" b="0" i="0" u="none" strike="noStrike" cap="none" spc="0" normalizeH="0" baseline="0" dirty="0" smtClean="0">
                <a:ln>
                  <a:noFill/>
                </a:ln>
                <a:solidFill>
                  <a:schemeClr val="bg1"/>
                </a:solidFill>
                <a:effectLst/>
                <a:uFillTx/>
                <a:latin typeface="Gulim" panose="020B0600000101010101" pitchFamily="34" charset="-127"/>
                <a:ea typeface="Gulim" panose="020B0600000101010101" pitchFamily="34" charset="-127"/>
                <a:sym typeface="Arial" panose="020B0604020202020204"/>
              </a:rPr>
              <a:t>PART /</a:t>
            </a:r>
            <a:r>
              <a:rPr kumimoji="0" lang="en-US" altLang="zh-CN" sz="1800" b="0" i="0" u="none" strike="noStrike" cap="none" spc="0" normalizeH="0" dirty="0" smtClean="0">
                <a:ln>
                  <a:noFill/>
                </a:ln>
                <a:solidFill>
                  <a:schemeClr val="bg1"/>
                </a:solidFill>
                <a:effectLst/>
                <a:uFillTx/>
                <a:latin typeface="Gulim" panose="020B0600000101010101" pitchFamily="34" charset="-127"/>
                <a:ea typeface="Gulim" panose="020B0600000101010101" pitchFamily="34" charset="-127"/>
                <a:sym typeface="Arial" panose="020B0604020202020204"/>
              </a:rPr>
              <a:t> 03</a:t>
            </a:r>
          </a:p>
          <a:p>
            <a:pPr marL="0" marR="0" indent="0" algn="ctr"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dirty="0">
              <a:ln>
                <a:noFill/>
              </a:ln>
              <a:solidFill>
                <a:schemeClr val="bg1"/>
              </a:solidFill>
              <a:effectLst/>
              <a:uFillTx/>
              <a:latin typeface="Gulim" panose="020B0600000101010101" pitchFamily="34" charset="-127"/>
              <a:ea typeface="Gulim" panose="020B0600000101010101" pitchFamily="34" charset="-127"/>
              <a:sym typeface="Arial" panose="020B0604020202020204"/>
            </a:endParaRPr>
          </a:p>
          <a:p>
            <a:pPr marL="0" marR="0" indent="0" algn="ctr" defTabSz="914400" rtl="0" fontAlgn="auto" latinLnBrk="0" hangingPunct="0">
              <a:lnSpc>
                <a:spcPct val="100000"/>
              </a:lnSpc>
              <a:spcBef>
                <a:spcPts val="0"/>
              </a:spcBef>
              <a:spcAft>
                <a:spcPts val="0"/>
              </a:spcAft>
              <a:buClrTx/>
              <a:buSzTx/>
              <a:buFontTx/>
              <a:buNone/>
            </a:pPr>
            <a:r>
              <a:rPr kumimoji="0" lang="zh-CN" altLang="en-US" sz="1800" dirty="0">
                <a:ln>
                  <a:noFill/>
                </a:ln>
                <a:solidFill>
                  <a:schemeClr val="bg1"/>
                </a:solidFill>
                <a:effectLst/>
                <a:uFillTx/>
                <a:latin typeface="Gulim" panose="020B0600000101010101" pitchFamily="34" charset="-127"/>
                <a:ea typeface="Gulim" panose="020B0600000101010101" pitchFamily="34" charset="-127"/>
                <a:sym typeface="Arial" panose="020B0604020202020204"/>
              </a:rPr>
              <a:t>自动化漏洞挖掘</a:t>
            </a:r>
            <a:endParaRPr kumimoji="0" lang="zh-CN" altLang="en-US" sz="1800" b="0" i="0" u="none" strike="noStrike" cap="none" spc="0" normalizeH="0" baseline="0" dirty="0">
              <a:ln>
                <a:noFill/>
              </a:ln>
              <a:solidFill>
                <a:schemeClr val="bg1"/>
              </a:solidFill>
              <a:effectLst/>
              <a:uFillTx/>
              <a:latin typeface="Gulim" panose="020B0600000101010101" pitchFamily="34" charset="-127"/>
              <a:ea typeface="Gulim" panose="020B0600000101010101" pitchFamily="34" charset="-127"/>
              <a:sym typeface="Arial" panose="020B0604020202020204"/>
            </a:endParaRPr>
          </a:p>
          <a:p>
            <a:pPr marL="0" marR="0" indent="0" algn="ctr"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dirty="0">
              <a:ln>
                <a:noFill/>
              </a:ln>
              <a:solidFill>
                <a:schemeClr val="bg1"/>
              </a:solidFill>
              <a:effectLst/>
              <a:uFillTx/>
              <a:latin typeface="Gulim" panose="020B0600000101010101" pitchFamily="34" charset="-127"/>
              <a:ea typeface="Gulim" panose="020B0600000101010101" pitchFamily="34" charset="-127"/>
              <a:sym typeface="Arial" panose="020B0604020202020204"/>
            </a:endParaRPr>
          </a:p>
        </p:txBody>
      </p:sp>
      <p:sp>
        <p:nvSpPr>
          <p:cNvPr id="21" name="矩形 21"/>
          <p:cNvSpPr/>
          <p:nvPr/>
        </p:nvSpPr>
        <p:spPr>
          <a:xfrm>
            <a:off x="5765929" y="1991371"/>
            <a:ext cx="2001457" cy="1423189"/>
          </a:xfrm>
          <a:prstGeom prst="rect">
            <a:avLst/>
          </a:prstGeom>
          <a:solidFill>
            <a:srgbClr val="F7B200"/>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914400" hangingPunct="0"/>
            <a:endParaRPr lang="zh-CN" altLang="en-US" sz="1800">
              <a:solidFill>
                <a:srgbClr val="000000"/>
              </a:solidFill>
              <a:sym typeface="Arial" panose="020B0604020202020204"/>
            </a:endParaRPr>
          </a:p>
        </p:txBody>
      </p:sp>
      <p:sp>
        <p:nvSpPr>
          <p:cNvPr id="22" name="文本框 21"/>
          <p:cNvSpPr txBox="1"/>
          <p:nvPr/>
        </p:nvSpPr>
        <p:spPr>
          <a:xfrm>
            <a:off x="5911893" y="2145843"/>
            <a:ext cx="1562333" cy="120032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pPr>
            <a:r>
              <a:rPr kumimoji="0" lang="en-US" altLang="zh-CN" sz="1800" b="0" i="0" u="none" strike="noStrike" cap="none" spc="0" normalizeH="0" baseline="0" dirty="0" smtClean="0">
                <a:ln>
                  <a:noFill/>
                </a:ln>
                <a:solidFill>
                  <a:schemeClr val="bg1"/>
                </a:solidFill>
                <a:effectLst/>
                <a:uFillTx/>
                <a:latin typeface="Gulim" panose="020B0600000101010101" pitchFamily="34" charset="-127"/>
                <a:ea typeface="Gulim" panose="020B0600000101010101" pitchFamily="34" charset="-127"/>
                <a:sym typeface="Arial" panose="020B0604020202020204"/>
              </a:rPr>
              <a:t>PART /</a:t>
            </a:r>
            <a:r>
              <a:rPr kumimoji="0" lang="en-US" altLang="zh-CN" sz="1800" b="0" i="0" u="none" strike="noStrike" cap="none" spc="0" normalizeH="0" dirty="0" smtClean="0">
                <a:ln>
                  <a:noFill/>
                </a:ln>
                <a:solidFill>
                  <a:schemeClr val="bg1"/>
                </a:solidFill>
                <a:effectLst/>
                <a:uFillTx/>
                <a:latin typeface="Gulim" panose="020B0600000101010101" pitchFamily="34" charset="-127"/>
                <a:ea typeface="Gulim" panose="020B0600000101010101" pitchFamily="34" charset="-127"/>
                <a:sym typeface="Arial" panose="020B0604020202020204"/>
              </a:rPr>
              <a:t> 04</a:t>
            </a:r>
          </a:p>
          <a:p>
            <a:pPr marL="0" marR="0" indent="0" algn="ctr"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dirty="0">
              <a:ln>
                <a:noFill/>
              </a:ln>
              <a:solidFill>
                <a:schemeClr val="bg1"/>
              </a:solidFill>
              <a:effectLst/>
              <a:uFillTx/>
              <a:latin typeface="Gulim" panose="020B0600000101010101" pitchFamily="34" charset="-127"/>
              <a:ea typeface="Gulim" panose="020B0600000101010101" pitchFamily="34" charset="-127"/>
              <a:sym typeface="Arial" panose="020B0604020202020204"/>
            </a:endParaRPr>
          </a:p>
          <a:p>
            <a:pPr marL="0" marR="0" indent="0" algn="ctr" defTabSz="914400" rtl="0" fontAlgn="auto" latinLnBrk="0" hangingPunct="0">
              <a:lnSpc>
                <a:spcPct val="100000"/>
              </a:lnSpc>
              <a:spcBef>
                <a:spcPts val="0"/>
              </a:spcBef>
              <a:spcAft>
                <a:spcPts val="0"/>
              </a:spcAft>
              <a:buClrTx/>
              <a:buSzTx/>
              <a:buFontTx/>
              <a:buNone/>
            </a:pPr>
            <a:r>
              <a:rPr kumimoji="0" lang="zh-CN" altLang="en-US" sz="1800" dirty="0">
                <a:ln>
                  <a:noFill/>
                </a:ln>
                <a:solidFill>
                  <a:schemeClr val="bg1"/>
                </a:solidFill>
                <a:effectLst/>
                <a:uFillTx/>
                <a:latin typeface="Gulim" panose="020B0600000101010101" pitchFamily="34" charset="-127"/>
                <a:ea typeface="Gulim" panose="020B0600000101010101" pitchFamily="34" charset="-127"/>
                <a:sym typeface="Arial" panose="020B0604020202020204"/>
              </a:rPr>
              <a:t>挖掘效果评估</a:t>
            </a:r>
            <a:endParaRPr kumimoji="0" lang="zh-CN" altLang="en-US" sz="1800" b="0" i="0" u="none" strike="noStrike" cap="none" spc="0" normalizeH="0" baseline="0" dirty="0">
              <a:ln>
                <a:noFill/>
              </a:ln>
              <a:solidFill>
                <a:schemeClr val="bg1"/>
              </a:solidFill>
              <a:effectLst/>
              <a:uFillTx/>
              <a:latin typeface="Gulim" panose="020B0600000101010101" pitchFamily="34" charset="-127"/>
              <a:ea typeface="Gulim" panose="020B0600000101010101" pitchFamily="34" charset="-127"/>
              <a:sym typeface="Arial" panose="020B0604020202020204"/>
            </a:endParaRPr>
          </a:p>
          <a:p>
            <a:pPr marL="0" marR="0" indent="0" algn="ctr"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dirty="0">
              <a:ln>
                <a:noFill/>
              </a:ln>
              <a:solidFill>
                <a:schemeClr val="bg1"/>
              </a:solidFill>
              <a:effectLst/>
              <a:uFillTx/>
              <a:latin typeface="Gulim" panose="020B0600000101010101" pitchFamily="34" charset="-127"/>
              <a:ea typeface="Gulim" panose="020B0600000101010101" pitchFamily="34" charset="-127"/>
              <a:sym typeface="Arial" panose="020B0604020202020204"/>
            </a:endParaRPr>
          </a:p>
        </p:txBody>
      </p:sp>
      <p:sp>
        <p:nvSpPr>
          <p:cNvPr id="25" name="矩形 22"/>
          <p:cNvSpPr/>
          <p:nvPr/>
        </p:nvSpPr>
        <p:spPr>
          <a:xfrm>
            <a:off x="7767386" y="1991370"/>
            <a:ext cx="1376614" cy="1423190"/>
          </a:xfrm>
          <a:prstGeom prst="rect">
            <a:avLst/>
          </a:prstGeom>
          <a:solidFill>
            <a:schemeClr val="bg1">
              <a:lumMod val="75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914400" hangingPunct="0"/>
            <a:endParaRPr lang="zh-CN" altLang="en-US" sz="1800">
              <a:solidFill>
                <a:srgbClr val="000000"/>
              </a:solidFill>
              <a:sym typeface="Arial" panose="020B0604020202020204"/>
            </a:endParaRPr>
          </a:p>
        </p:txBody>
      </p:sp>
      <p:sp>
        <p:nvSpPr>
          <p:cNvPr id="26" name="文本框 30"/>
          <p:cNvSpPr txBox="1"/>
          <p:nvPr/>
        </p:nvSpPr>
        <p:spPr>
          <a:xfrm>
            <a:off x="7797532" y="2175483"/>
            <a:ext cx="1346468" cy="923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pPr>
            <a:r>
              <a:rPr kumimoji="0" lang="en-US" altLang="zh-CN" sz="1800" b="0" i="0" u="none" strike="noStrike" cap="none" spc="0" normalizeH="0" baseline="0" dirty="0" smtClean="0">
                <a:ln>
                  <a:noFill/>
                </a:ln>
                <a:solidFill>
                  <a:schemeClr val="bg1"/>
                </a:solidFill>
                <a:effectLst/>
                <a:uFillTx/>
                <a:latin typeface="Gulim" panose="020B0600000101010101" pitchFamily="34" charset="-127"/>
                <a:ea typeface="Gulim" panose="020B0600000101010101" pitchFamily="34" charset="-127"/>
                <a:sym typeface="Arial" panose="020B0604020202020204"/>
              </a:rPr>
              <a:t>PART /</a:t>
            </a:r>
            <a:r>
              <a:rPr kumimoji="0" lang="en-US" altLang="zh-CN" sz="1800" b="0" i="0" u="none" strike="noStrike" cap="none" spc="0" normalizeH="0" dirty="0" smtClean="0">
                <a:ln>
                  <a:noFill/>
                </a:ln>
                <a:solidFill>
                  <a:schemeClr val="bg1"/>
                </a:solidFill>
                <a:effectLst/>
                <a:uFillTx/>
                <a:latin typeface="Gulim" panose="020B0600000101010101" pitchFamily="34" charset="-127"/>
                <a:ea typeface="Gulim" panose="020B0600000101010101" pitchFamily="34" charset="-127"/>
                <a:sym typeface="Arial" panose="020B0604020202020204"/>
              </a:rPr>
              <a:t> 05</a:t>
            </a:r>
          </a:p>
          <a:p>
            <a:pPr marL="0" marR="0" indent="0" algn="ctr"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dirty="0">
              <a:ln>
                <a:noFill/>
              </a:ln>
              <a:solidFill>
                <a:schemeClr val="bg1"/>
              </a:solidFill>
              <a:effectLst/>
              <a:uFillTx/>
              <a:latin typeface="Gulim" panose="020B0600000101010101" pitchFamily="34" charset="-127"/>
              <a:ea typeface="Gulim" panose="020B0600000101010101" pitchFamily="34" charset="-127"/>
              <a:sym typeface="Arial" panose="020B0604020202020204"/>
            </a:endParaRPr>
          </a:p>
          <a:p>
            <a:pPr marL="0" marR="0" indent="0" algn="ctr" defTabSz="914400" rtl="0" fontAlgn="auto" latinLnBrk="0" hangingPunct="0">
              <a:lnSpc>
                <a:spcPct val="100000"/>
              </a:lnSpc>
              <a:spcBef>
                <a:spcPts val="0"/>
              </a:spcBef>
              <a:spcAft>
                <a:spcPts val="0"/>
              </a:spcAft>
              <a:buClrTx/>
              <a:buSzTx/>
              <a:buFontTx/>
              <a:buNone/>
            </a:pPr>
            <a:r>
              <a:rPr kumimoji="0" lang="zh-CN" altLang="en-US" sz="1800" dirty="0">
                <a:ln>
                  <a:noFill/>
                </a:ln>
                <a:solidFill>
                  <a:schemeClr val="bg1"/>
                </a:solidFill>
                <a:effectLst/>
                <a:uFillTx/>
                <a:latin typeface="Gulim" panose="020B0600000101010101" pitchFamily="34" charset="-127"/>
                <a:ea typeface="Gulim" panose="020B0600000101010101" pitchFamily="34" charset="-127"/>
                <a:sym typeface="Arial" panose="020B0604020202020204"/>
              </a:rPr>
              <a:t>总结</a:t>
            </a:r>
            <a:endParaRPr kumimoji="0" lang="zh-CN" altLang="en-US" sz="1800" b="0" i="0" u="none" strike="noStrike" cap="none" spc="0" normalizeH="0" baseline="0" dirty="0">
              <a:ln>
                <a:noFill/>
              </a:ln>
              <a:solidFill>
                <a:schemeClr val="bg1"/>
              </a:solidFill>
              <a:effectLst/>
              <a:uFillTx/>
              <a:latin typeface="Gulim" panose="020B0600000101010101" pitchFamily="34" charset="-127"/>
              <a:ea typeface="Gulim" panose="020B0600000101010101" pitchFamily="34" charset="-127"/>
              <a:sym typeface="Arial" panose="020B0604020202020204"/>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b="1" dirty="0">
                <a:solidFill>
                  <a:srgbClr val="404040"/>
                </a:solidFill>
                <a:latin typeface="微软雅黑" panose="020B0503020204020204" charset="-122"/>
                <a:ea typeface="微软雅黑" panose="020B0503020204020204" charset="-122"/>
              </a:rPr>
              <a:t>挖掘效果</a:t>
            </a:r>
            <a:r>
              <a:rPr lang="zh-CN" altLang="en-US" b="1" dirty="0" smtClean="0">
                <a:solidFill>
                  <a:srgbClr val="404040"/>
                </a:solidFill>
                <a:latin typeface="微软雅黑" panose="020B0503020204020204" charset="-122"/>
                <a:ea typeface="微软雅黑" panose="020B0503020204020204" charset="-122"/>
              </a:rPr>
              <a:t>评估</a:t>
            </a:r>
            <a:endParaRPr lang="zh-CN" altLang="en-US" dirty="0"/>
          </a:p>
        </p:txBody>
      </p:sp>
      <p:sp>
        <p:nvSpPr>
          <p:cNvPr id="4" name="灯片编号占位符 3"/>
          <p:cNvSpPr>
            <a:spLocks noGrp="1"/>
          </p:cNvSpPr>
          <p:nvPr>
            <p:ph type="sldNum" sz="quarter" idx="12"/>
          </p:nvPr>
        </p:nvSpPr>
        <p:spPr/>
        <p:txBody>
          <a:bodyPr/>
          <a:lstStyle/>
          <a:p>
            <a:fld id="{565CE74E-AB26-4998-AD42-012C4C1AD076}" type="slidenum">
              <a:rPr lang="zh-CN" altLang="en-US" smtClean="0"/>
              <a:t>24</a:t>
            </a:fld>
            <a:endParaRPr lang="zh-CN" altLang="en-US" dirty="0"/>
          </a:p>
        </p:txBody>
      </p:sp>
      <p:pic>
        <p:nvPicPr>
          <p:cNvPr id="5" name="内容占位符 4"/>
          <p:cNvPicPr>
            <a:picLocks noGrp="1" noChangeAspect="1"/>
          </p:cNvPicPr>
          <p:nvPr>
            <p:ph idx="1"/>
          </p:nvPr>
        </p:nvPicPr>
        <p:blipFill>
          <a:blip r:embed="rId3"/>
          <a:stretch>
            <a:fillRect/>
          </a:stretch>
        </p:blipFill>
        <p:spPr>
          <a:xfrm>
            <a:off x="3081995" y="613570"/>
            <a:ext cx="5713685" cy="4427537"/>
          </a:xfrm>
          <a:prstGeom prst="rect">
            <a:avLst/>
          </a:prstGeom>
        </p:spPr>
      </p:pic>
      <p:sp>
        <p:nvSpPr>
          <p:cNvPr id="6" name="文本框 5"/>
          <p:cNvSpPr txBox="1"/>
          <p:nvPr/>
        </p:nvSpPr>
        <p:spPr>
          <a:xfrm>
            <a:off x="175845" y="1304290"/>
            <a:ext cx="3042139" cy="2677656"/>
          </a:xfrm>
          <a:prstGeom prst="rect">
            <a:avLst/>
          </a:prstGeom>
          <a:noFill/>
        </p:spPr>
        <p:txBody>
          <a:bodyPr wrap="square">
            <a:spAutoFit/>
          </a:bodyPr>
          <a:lstStyle/>
          <a:p>
            <a:pPr algn="l" eaLnBrk="1" fontAlgn="auto" hangingPunct="1">
              <a:spcBef>
                <a:spcPts val="0"/>
              </a:spcBef>
              <a:spcAft>
                <a:spcPts val="0"/>
              </a:spcAft>
              <a:defRPr/>
            </a:pPr>
            <a:r>
              <a:rPr kumimoji="0" lang="zh-CN" altLang="en-US" sz="2400" b="1" dirty="0">
                <a:solidFill>
                  <a:schemeClr val="tx1">
                    <a:lumMod val="75000"/>
                    <a:lumOff val="25000"/>
                  </a:schemeClr>
                </a:solidFill>
                <a:latin typeface="微软雅黑" panose="020B0503020204020204" charset="-122"/>
                <a:ea typeface="微软雅黑" panose="020B0503020204020204" charset="-122"/>
              </a:rPr>
              <a:t>公开</a:t>
            </a:r>
            <a:r>
              <a:rPr kumimoji="0" lang="zh-CN" altLang="en-US" sz="2400" b="1">
                <a:solidFill>
                  <a:schemeClr val="tx1">
                    <a:lumMod val="75000"/>
                    <a:lumOff val="25000"/>
                  </a:schemeClr>
                </a:solidFill>
                <a:latin typeface="微软雅黑" panose="020B0503020204020204" charset="-122"/>
                <a:ea typeface="微软雅黑" panose="020B0503020204020204" charset="-122"/>
              </a:rPr>
              <a:t>漏洞</a:t>
            </a:r>
            <a:r>
              <a:rPr kumimoji="0" lang="zh-CN" altLang="en-US" sz="2400" b="1" smtClean="0">
                <a:solidFill>
                  <a:schemeClr val="tx1">
                    <a:lumMod val="75000"/>
                    <a:lumOff val="25000"/>
                  </a:schemeClr>
                </a:solidFill>
                <a:latin typeface="微软雅黑" panose="020B0503020204020204" charset="-122"/>
                <a:ea typeface="微软雅黑" panose="020B0503020204020204" charset="-122"/>
              </a:rPr>
              <a:t>验证</a:t>
            </a:r>
            <a:r>
              <a:rPr lang="zh-CN" altLang="en-US" sz="2400" b="1" smtClean="0">
                <a:solidFill>
                  <a:schemeClr val="tx1">
                    <a:lumMod val="75000"/>
                    <a:lumOff val="25000"/>
                  </a:schemeClr>
                </a:solidFill>
                <a:latin typeface="微软雅黑" panose="020B0503020204020204" charset="-122"/>
                <a:ea typeface="微软雅黑" panose="020B0503020204020204" charset="-122"/>
              </a:rPr>
              <a:t>有效性</a:t>
            </a:r>
            <a:r>
              <a:rPr kumimoji="0" lang="zh-CN" altLang="en-US" sz="2400" b="1" smtClean="0">
                <a:solidFill>
                  <a:schemeClr val="tx1">
                    <a:lumMod val="75000"/>
                    <a:lumOff val="25000"/>
                  </a:schemeClr>
                </a:solidFill>
                <a:latin typeface="微软雅黑" panose="020B0503020204020204" charset="-122"/>
                <a:ea typeface="微软雅黑" panose="020B0503020204020204" charset="-122"/>
              </a:rPr>
              <a:t>：</a:t>
            </a:r>
            <a:endParaRPr kumimoji="0" lang="zh-CN" altLang="en-US" sz="2400" dirty="0">
              <a:solidFill>
                <a:schemeClr val="tx1">
                  <a:lumMod val="75000"/>
                  <a:lumOff val="25000"/>
                </a:schemeClr>
              </a:solidFill>
              <a:latin typeface="微软雅黑" panose="020B0503020204020204" charset="-122"/>
              <a:ea typeface="微软雅黑" panose="020B0503020204020204" charset="-122"/>
            </a:endParaRPr>
          </a:p>
          <a:p>
            <a:pPr algn="l" eaLnBrk="1" fontAlgn="auto" hangingPunct="1">
              <a:spcBef>
                <a:spcPts val="0"/>
              </a:spcBef>
              <a:spcAft>
                <a:spcPts val="0"/>
              </a:spcAft>
              <a:defRPr/>
            </a:pPr>
            <a:endParaRPr kumimoji="0" lang="zh-CN" altLang="en-US" sz="2400" dirty="0">
              <a:solidFill>
                <a:schemeClr val="tx1">
                  <a:lumMod val="75000"/>
                  <a:lumOff val="25000"/>
                </a:schemeClr>
              </a:solidFill>
              <a:latin typeface="微软雅黑" panose="020B0503020204020204" charset="-122"/>
              <a:ea typeface="微软雅黑" panose="020B0503020204020204" charset="-122"/>
            </a:endParaRPr>
          </a:p>
          <a:p>
            <a:pPr algn="l" eaLnBrk="1" fontAlgn="auto" hangingPunct="1">
              <a:spcBef>
                <a:spcPts val="0"/>
              </a:spcBef>
              <a:spcAft>
                <a:spcPts val="0"/>
              </a:spcAft>
              <a:defRPr/>
            </a:pPr>
            <a:r>
              <a:rPr kumimoji="0" lang="zh-CN" altLang="en-US" sz="2400" dirty="0">
                <a:solidFill>
                  <a:schemeClr val="tx1">
                    <a:lumMod val="75000"/>
                    <a:lumOff val="25000"/>
                  </a:schemeClr>
                </a:solidFill>
                <a:latin typeface="仿宋" panose="02010609060101010101" charset="-122"/>
                <a:ea typeface="仿宋" panose="02010609060101010101" charset="-122"/>
                <a:cs typeface="仿宋" panose="02010609060101010101" charset="-122"/>
                <a:sym typeface="+mn-ea"/>
              </a:rPr>
              <a:t>对包含BEC 和 SMT 在内的 10 个存在整数溢出漏洞的合约进行检测</a:t>
            </a:r>
            <a:endParaRPr kumimoji="0" lang="zh-CN" altLang="en-US" sz="2400" dirty="0">
              <a:solidFill>
                <a:schemeClr val="tx1">
                  <a:lumMod val="75000"/>
                  <a:lumOff val="25000"/>
                </a:schemeClr>
              </a:solidFill>
              <a:latin typeface="微软雅黑" panose="020B0503020204020204" charset="-122"/>
              <a:ea typeface="微软雅黑" panose="020B0503020204020204" charset="-122"/>
            </a:endParaRPr>
          </a:p>
          <a:p>
            <a:pPr algn="l" eaLnBrk="1" fontAlgn="auto" hangingPunct="1">
              <a:spcBef>
                <a:spcPts val="0"/>
              </a:spcBef>
              <a:spcAft>
                <a:spcPts val="0"/>
              </a:spcAft>
              <a:defRPr/>
            </a:pPr>
            <a:endParaRPr kumimoji="0" lang="zh-CN" altLang="en-US" sz="2400" dirty="0">
              <a:solidFill>
                <a:schemeClr val="tx1">
                  <a:lumMod val="75000"/>
                  <a:lumOff val="25000"/>
                </a:schemeClr>
              </a:solidFill>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b="1" dirty="0">
                <a:solidFill>
                  <a:srgbClr val="404040"/>
                </a:solidFill>
                <a:latin typeface="微软雅黑" panose="020B0503020204020204" charset="-122"/>
                <a:ea typeface="微软雅黑" panose="020B0503020204020204" charset="-122"/>
              </a:rPr>
              <a:t>挖掘效果</a:t>
            </a:r>
            <a:r>
              <a:rPr lang="zh-CN" altLang="en-US" b="1" dirty="0" smtClean="0">
                <a:solidFill>
                  <a:srgbClr val="404040"/>
                </a:solidFill>
                <a:latin typeface="微软雅黑" panose="020B0503020204020204" charset="-122"/>
                <a:ea typeface="微软雅黑" panose="020B0503020204020204" charset="-122"/>
              </a:rPr>
              <a:t>评估</a:t>
            </a:r>
            <a:endParaRPr lang="zh-CN" altLang="en-US" dirty="0"/>
          </a:p>
        </p:txBody>
      </p:sp>
      <p:sp>
        <p:nvSpPr>
          <p:cNvPr id="3" name="内容占位符 2"/>
          <p:cNvSpPr>
            <a:spLocks noGrp="1"/>
          </p:cNvSpPr>
          <p:nvPr>
            <p:ph idx="1"/>
          </p:nvPr>
        </p:nvSpPr>
        <p:spPr/>
        <p:txBody>
          <a:bodyPr>
            <a:normAutofit fontScale="92500" lnSpcReduction="10000"/>
          </a:bodyPr>
          <a:lstStyle/>
          <a:p>
            <a:r>
              <a:rPr lang="zh-CN" altLang="en-US" b="1" i="1" dirty="0">
                <a:solidFill>
                  <a:schemeClr val="tx1">
                    <a:lumMod val="75000"/>
                    <a:lumOff val="25000"/>
                  </a:schemeClr>
                </a:solidFill>
                <a:latin typeface="微软雅黑" panose="020B0503020204020204" charset="-122"/>
                <a:ea typeface="微软雅黑" panose="020B0503020204020204" charset="-122"/>
              </a:rPr>
              <a:t>未公开漏洞：</a:t>
            </a:r>
            <a:endParaRPr lang="zh-CN" altLang="en-US" dirty="0">
              <a:solidFill>
                <a:schemeClr val="tx1">
                  <a:lumMod val="75000"/>
                  <a:lumOff val="25000"/>
                </a:schemeClr>
              </a:solidFill>
              <a:latin typeface="微软雅黑" panose="020B0503020204020204" charset="-122"/>
              <a:ea typeface="微软雅黑" panose="020B0503020204020204" charset="-122"/>
            </a:endParaRPr>
          </a:p>
          <a:p>
            <a:endParaRPr lang="en-US" altLang="zh-CN" dirty="0" smtClean="0"/>
          </a:p>
          <a:p>
            <a:pPr>
              <a:spcBef>
                <a:spcPts val="0"/>
              </a:spcBef>
              <a:defRPr/>
            </a:pPr>
            <a:r>
              <a:rPr lang="zh-CN" altLang="en-US" dirty="0">
                <a:solidFill>
                  <a:schemeClr val="tx1">
                    <a:lumMod val="75000"/>
                    <a:lumOff val="25000"/>
                  </a:schemeClr>
                </a:solidFill>
                <a:latin typeface="仿宋" panose="02010609060101010101" charset="-122"/>
                <a:ea typeface="仿宋" panose="02010609060101010101" charset="-122"/>
                <a:cs typeface="仿宋" panose="02010609060101010101" charset="-122"/>
                <a:sym typeface="+mn-ea"/>
              </a:rPr>
              <a:t>利用自动化工具分析排名靠前的</a:t>
            </a:r>
            <a:r>
              <a:rPr lang="zh-CN" altLang="en-US" b="1" dirty="0">
                <a:solidFill>
                  <a:srgbClr val="FF0000"/>
                </a:solidFill>
                <a:latin typeface="仿宋" panose="02010609060101010101" charset="-122"/>
                <a:ea typeface="仿宋" panose="02010609060101010101" charset="-122"/>
                <a:cs typeface="仿宋" panose="02010609060101010101" charset="-122"/>
                <a:sym typeface="+mn-ea"/>
              </a:rPr>
              <a:t>390</a:t>
            </a:r>
            <a:r>
              <a:rPr lang="zh-CN" altLang="en-US" dirty="0">
                <a:solidFill>
                  <a:schemeClr val="tx1">
                    <a:lumMod val="75000"/>
                    <a:lumOff val="25000"/>
                  </a:schemeClr>
                </a:solidFill>
                <a:latin typeface="仿宋" panose="02010609060101010101" charset="-122"/>
                <a:ea typeface="仿宋" panose="02010609060101010101" charset="-122"/>
                <a:cs typeface="仿宋" panose="02010609060101010101" charset="-122"/>
                <a:sym typeface="+mn-ea"/>
              </a:rPr>
              <a:t>份ERC20智能合约，其中除去其他厂商已披露的漏洞之外，共发现</a:t>
            </a:r>
            <a:r>
              <a:rPr lang="zh-CN" altLang="en-US" b="1" u="sng" dirty="0">
                <a:solidFill>
                  <a:srgbClr val="FF0000"/>
                </a:solidFill>
                <a:latin typeface="仿宋" panose="02010609060101010101" charset="-122"/>
                <a:ea typeface="仿宋" panose="02010609060101010101" charset="-122"/>
                <a:cs typeface="仿宋" panose="02010609060101010101" charset="-122"/>
                <a:sym typeface="+mn-ea"/>
              </a:rPr>
              <a:t>25</a:t>
            </a:r>
            <a:r>
              <a:rPr lang="zh-CN" altLang="en-US" dirty="0">
                <a:solidFill>
                  <a:schemeClr val="tx1">
                    <a:lumMod val="75000"/>
                    <a:lumOff val="25000"/>
                  </a:schemeClr>
                </a:solidFill>
                <a:latin typeface="仿宋" panose="02010609060101010101" charset="-122"/>
                <a:ea typeface="仿宋" panose="02010609060101010101" charset="-122"/>
                <a:cs typeface="仿宋" panose="02010609060101010101" charset="-122"/>
                <a:sym typeface="+mn-ea"/>
              </a:rPr>
              <a:t>个未知的整数溢出漏洞，总结归纳为以下六类：</a:t>
            </a:r>
          </a:p>
          <a:p>
            <a:pPr>
              <a:spcBef>
                <a:spcPts val="0"/>
              </a:spcBef>
              <a:defRPr/>
            </a:pPr>
            <a:endParaRPr lang="zh-CN" altLang="en-US" dirty="0">
              <a:solidFill>
                <a:schemeClr val="tx1">
                  <a:lumMod val="75000"/>
                  <a:lumOff val="25000"/>
                </a:schemeClr>
              </a:solidFill>
              <a:latin typeface="微软雅黑" panose="020B0503020204020204" charset="-122"/>
              <a:ea typeface="微软雅黑" panose="020B0503020204020204" charset="-122"/>
            </a:endParaRPr>
          </a:p>
          <a:p>
            <a:pPr>
              <a:spcBef>
                <a:spcPts val="0"/>
              </a:spcBef>
              <a:defRPr/>
            </a:pPr>
            <a:r>
              <a:rPr lang="en-US" altLang="zh-CN" dirty="0">
                <a:solidFill>
                  <a:schemeClr val="tx1">
                    <a:lumMod val="75000"/>
                    <a:lumOff val="25000"/>
                  </a:schemeClr>
                </a:solidFill>
                <a:latin typeface="微软雅黑" panose="020B0503020204020204" charset="-122"/>
                <a:ea typeface="微软雅黑" panose="020B0503020204020204" charset="-122"/>
              </a:rPr>
              <a:t>      </a:t>
            </a:r>
            <a:r>
              <a:rPr lang="en-US" altLang="zh-CN" b="1" dirty="0">
                <a:solidFill>
                  <a:schemeClr val="tx1">
                    <a:lumMod val="75000"/>
                    <a:lumOff val="25000"/>
                  </a:schemeClr>
                </a:solidFill>
                <a:latin typeface="微软雅黑" panose="020B0503020204020204" charset="-122"/>
                <a:ea typeface="微软雅黑" panose="020B0503020204020204" charset="-122"/>
              </a:rPr>
              <a:t>1</a:t>
            </a:r>
            <a:r>
              <a:rPr lang="zh-CN" altLang="en-US" b="1" dirty="0">
                <a:solidFill>
                  <a:schemeClr val="tx1">
                    <a:lumMod val="75000"/>
                    <a:lumOff val="25000"/>
                  </a:schemeClr>
                </a:solidFill>
                <a:latin typeface="微软雅黑" panose="020B0503020204020204" charset="-122"/>
                <a:ea typeface="微软雅黑" panose="020B0503020204020204" charset="-122"/>
              </a:rPr>
              <a:t>、underSell:</a:t>
            </a:r>
            <a:r>
              <a:rPr lang="zh-CN" altLang="en-US" b="1" dirty="0">
                <a:solidFill>
                  <a:schemeClr val="tx1">
                    <a:lumMod val="75000"/>
                    <a:lumOff val="25000"/>
                  </a:schemeClr>
                </a:solidFill>
                <a:latin typeface="仿宋" panose="02010609060101010101" charset="-122"/>
                <a:ea typeface="仿宋" panose="02010609060101010101" charset="-122"/>
                <a:cs typeface="仿宋" panose="02010609060101010101" charset="-122"/>
              </a:rPr>
              <a:t> </a:t>
            </a:r>
            <a:r>
              <a:rPr lang="zh-CN" altLang="en-US" dirty="0">
                <a:solidFill>
                  <a:schemeClr val="tx1">
                    <a:lumMod val="75000"/>
                    <a:lumOff val="25000"/>
                  </a:schemeClr>
                </a:solidFill>
                <a:latin typeface="仿宋" panose="02010609060101010101" charset="-122"/>
                <a:ea typeface="仿宋" panose="02010609060101010101" charset="-122"/>
                <a:cs typeface="仿宋" panose="02010609060101010101" charset="-122"/>
              </a:rPr>
              <a:t>高卖低收(CVE-2018-11811)</a:t>
            </a:r>
          </a:p>
          <a:p>
            <a:pPr>
              <a:spcBef>
                <a:spcPts val="0"/>
              </a:spcBef>
              <a:defRPr/>
            </a:pPr>
            <a:endParaRPr lang="zh-CN" altLang="en-US" dirty="0">
              <a:solidFill>
                <a:schemeClr val="tx1">
                  <a:lumMod val="75000"/>
                  <a:lumOff val="25000"/>
                </a:schemeClr>
              </a:solidFill>
              <a:latin typeface="微软雅黑" panose="020B0503020204020204" charset="-122"/>
              <a:ea typeface="微软雅黑" panose="020B0503020204020204" charset="-122"/>
            </a:endParaRPr>
          </a:p>
          <a:p>
            <a:pPr>
              <a:spcBef>
                <a:spcPts val="0"/>
              </a:spcBef>
              <a:defRPr/>
            </a:pPr>
            <a:r>
              <a:rPr lang="en-US" altLang="zh-CN" dirty="0">
                <a:solidFill>
                  <a:schemeClr val="tx1">
                    <a:lumMod val="75000"/>
                    <a:lumOff val="25000"/>
                  </a:schemeClr>
                </a:solidFill>
                <a:latin typeface="微软雅黑" panose="020B0503020204020204" charset="-122"/>
                <a:ea typeface="微软雅黑" panose="020B0503020204020204" charset="-122"/>
              </a:rPr>
              <a:t>      </a:t>
            </a:r>
            <a:r>
              <a:rPr lang="en-US" altLang="zh-CN" b="1" dirty="0">
                <a:solidFill>
                  <a:schemeClr val="tx1">
                    <a:lumMod val="75000"/>
                    <a:lumOff val="25000"/>
                  </a:schemeClr>
                </a:solidFill>
                <a:latin typeface="微软雅黑" panose="020B0503020204020204" charset="-122"/>
                <a:ea typeface="微软雅黑" panose="020B0503020204020204" charset="-122"/>
              </a:rPr>
              <a:t>2</a:t>
            </a:r>
            <a:r>
              <a:rPr lang="zh-CN" altLang="en-US" b="1" dirty="0">
                <a:solidFill>
                  <a:schemeClr val="tx1">
                    <a:lumMod val="75000"/>
                    <a:lumOff val="25000"/>
                  </a:schemeClr>
                </a:solidFill>
                <a:latin typeface="微软雅黑" panose="020B0503020204020204" charset="-122"/>
                <a:ea typeface="微软雅黑" panose="020B0503020204020204" charset="-122"/>
              </a:rPr>
              <a:t>、ownerUnderflow:</a:t>
            </a:r>
            <a:r>
              <a:rPr lang="zh-CN" altLang="en-US" dirty="0">
                <a:solidFill>
                  <a:schemeClr val="tx1">
                    <a:lumMod val="75000"/>
                    <a:lumOff val="25000"/>
                  </a:schemeClr>
                </a:solidFill>
                <a:latin typeface="微软雅黑" panose="020B0503020204020204" charset="-122"/>
                <a:ea typeface="微软雅黑" panose="020B0503020204020204" charset="-122"/>
              </a:rPr>
              <a:t> </a:t>
            </a:r>
            <a:r>
              <a:rPr lang="zh-CN" altLang="en-US" dirty="0">
                <a:solidFill>
                  <a:schemeClr val="tx1">
                    <a:lumMod val="75000"/>
                    <a:lumOff val="25000"/>
                  </a:schemeClr>
                </a:solidFill>
                <a:latin typeface="仿宋" panose="02010609060101010101" charset="-122"/>
                <a:ea typeface="仿宋" panose="02010609060101010101" charset="-122"/>
                <a:cs typeface="仿宋" panose="02010609060101010101" charset="-122"/>
              </a:rPr>
              <a:t>下溢增持(CVE-2018-11687)</a:t>
            </a:r>
          </a:p>
          <a:p>
            <a:pPr>
              <a:spcBef>
                <a:spcPts val="0"/>
              </a:spcBef>
              <a:defRPr/>
            </a:pPr>
            <a:endParaRPr lang="zh-CN" altLang="en-US" dirty="0">
              <a:solidFill>
                <a:schemeClr val="tx1">
                  <a:lumMod val="75000"/>
                  <a:lumOff val="25000"/>
                </a:schemeClr>
              </a:solidFill>
              <a:latin typeface="微软雅黑" panose="020B0503020204020204" charset="-122"/>
              <a:ea typeface="微软雅黑" panose="020B0503020204020204" charset="-122"/>
            </a:endParaRPr>
          </a:p>
          <a:p>
            <a:pPr>
              <a:spcBef>
                <a:spcPts val="0"/>
              </a:spcBef>
              <a:defRPr/>
            </a:pPr>
            <a:r>
              <a:rPr lang="en-US" altLang="zh-CN" dirty="0">
                <a:solidFill>
                  <a:schemeClr val="tx1">
                    <a:lumMod val="75000"/>
                    <a:lumOff val="25000"/>
                  </a:schemeClr>
                </a:solidFill>
                <a:latin typeface="微软雅黑" panose="020B0503020204020204" charset="-122"/>
                <a:ea typeface="微软雅黑" panose="020B0503020204020204" charset="-122"/>
              </a:rPr>
              <a:t>      </a:t>
            </a:r>
            <a:r>
              <a:rPr lang="en-US" altLang="zh-CN" b="1" dirty="0">
                <a:solidFill>
                  <a:schemeClr val="tx1">
                    <a:lumMod val="75000"/>
                    <a:lumOff val="25000"/>
                  </a:schemeClr>
                </a:solidFill>
                <a:latin typeface="微软雅黑" panose="020B0503020204020204" charset="-122"/>
                <a:ea typeface="微软雅黑" panose="020B0503020204020204" charset="-122"/>
              </a:rPr>
              <a:t>3</a:t>
            </a:r>
            <a:r>
              <a:rPr lang="zh-CN" altLang="en-US" b="1" dirty="0">
                <a:solidFill>
                  <a:schemeClr val="tx1">
                    <a:lumMod val="75000"/>
                    <a:lumOff val="25000"/>
                  </a:schemeClr>
                </a:solidFill>
                <a:latin typeface="微软雅黑" panose="020B0503020204020204" charset="-122"/>
                <a:ea typeface="微软雅黑" panose="020B0503020204020204" charset="-122"/>
              </a:rPr>
              <a:t>、mintAny:</a:t>
            </a:r>
            <a:r>
              <a:rPr lang="zh-CN" altLang="en-US" dirty="0">
                <a:solidFill>
                  <a:schemeClr val="tx1">
                    <a:lumMod val="75000"/>
                    <a:lumOff val="25000"/>
                  </a:schemeClr>
                </a:solidFill>
                <a:latin typeface="微软雅黑" panose="020B0503020204020204" charset="-122"/>
                <a:ea typeface="微软雅黑" panose="020B0503020204020204" charset="-122"/>
              </a:rPr>
              <a:t> </a:t>
            </a:r>
            <a:r>
              <a:rPr lang="zh-CN" altLang="en-US" dirty="0">
                <a:solidFill>
                  <a:schemeClr val="tx1">
                    <a:lumMod val="75000"/>
                    <a:lumOff val="25000"/>
                  </a:schemeClr>
                </a:solidFill>
                <a:latin typeface="仿宋" panose="02010609060101010101" charset="-122"/>
                <a:ea typeface="仿宋" panose="02010609060101010101" charset="-122"/>
                <a:cs typeface="仿宋" panose="02010609060101010101" charset="-122"/>
              </a:rPr>
              <a:t>随意铸币 (CVE-2018-11812)</a:t>
            </a:r>
          </a:p>
          <a:p>
            <a:pPr>
              <a:spcBef>
                <a:spcPts val="0"/>
              </a:spcBef>
              <a:defRPr/>
            </a:pPr>
            <a:endParaRPr lang="zh-CN" altLang="en-US" dirty="0">
              <a:solidFill>
                <a:schemeClr val="tx1">
                  <a:lumMod val="75000"/>
                  <a:lumOff val="25000"/>
                </a:schemeClr>
              </a:solidFill>
              <a:latin typeface="微软雅黑" panose="020B0503020204020204" charset="-122"/>
              <a:ea typeface="微软雅黑" panose="020B0503020204020204" charset="-122"/>
            </a:endParaRPr>
          </a:p>
          <a:p>
            <a:pPr>
              <a:spcBef>
                <a:spcPts val="0"/>
              </a:spcBef>
              <a:defRPr/>
            </a:pPr>
            <a:r>
              <a:rPr lang="en-US" altLang="zh-CN" dirty="0">
                <a:solidFill>
                  <a:schemeClr val="tx1">
                    <a:lumMod val="75000"/>
                    <a:lumOff val="25000"/>
                  </a:schemeClr>
                </a:solidFill>
                <a:latin typeface="微软雅黑" panose="020B0503020204020204" charset="-122"/>
                <a:ea typeface="微软雅黑" panose="020B0503020204020204" charset="-122"/>
              </a:rPr>
              <a:t>      </a:t>
            </a:r>
            <a:r>
              <a:rPr lang="en-US" altLang="zh-CN" b="1" dirty="0">
                <a:solidFill>
                  <a:schemeClr val="tx1">
                    <a:lumMod val="75000"/>
                    <a:lumOff val="25000"/>
                  </a:schemeClr>
                </a:solidFill>
                <a:latin typeface="微软雅黑" panose="020B0503020204020204" charset="-122"/>
                <a:ea typeface="微软雅黑" panose="020B0503020204020204" charset="-122"/>
              </a:rPr>
              <a:t>4</a:t>
            </a:r>
            <a:r>
              <a:rPr lang="zh-CN" altLang="en-US" b="1" dirty="0">
                <a:solidFill>
                  <a:schemeClr val="tx1">
                    <a:lumMod val="75000"/>
                    <a:lumOff val="25000"/>
                  </a:schemeClr>
                </a:solidFill>
                <a:latin typeface="微软雅黑" panose="020B0503020204020204" charset="-122"/>
                <a:ea typeface="微软雅黑" panose="020B0503020204020204" charset="-122"/>
              </a:rPr>
              <a:t>、overMint:</a:t>
            </a:r>
            <a:r>
              <a:rPr lang="zh-CN" altLang="en-US" dirty="0">
                <a:solidFill>
                  <a:schemeClr val="tx1">
                    <a:lumMod val="75000"/>
                    <a:lumOff val="25000"/>
                  </a:schemeClr>
                </a:solidFill>
                <a:latin typeface="微软雅黑" panose="020B0503020204020204" charset="-122"/>
                <a:ea typeface="微软雅黑" panose="020B0503020204020204" charset="-122"/>
              </a:rPr>
              <a:t> </a:t>
            </a:r>
            <a:r>
              <a:rPr lang="zh-CN" altLang="en-US" dirty="0">
                <a:solidFill>
                  <a:schemeClr val="tx1">
                    <a:lumMod val="75000"/>
                    <a:lumOff val="25000"/>
                  </a:schemeClr>
                </a:solidFill>
                <a:latin typeface="仿宋" panose="02010609060101010101" charset="-122"/>
                <a:ea typeface="仿宋" panose="02010609060101010101" charset="-122"/>
                <a:cs typeface="仿宋" panose="02010609060101010101" charset="-122"/>
              </a:rPr>
              <a:t>超额铸币(CVE-2018-11809)</a:t>
            </a:r>
          </a:p>
          <a:p>
            <a:pPr>
              <a:spcBef>
                <a:spcPts val="0"/>
              </a:spcBef>
              <a:defRPr/>
            </a:pPr>
            <a:endParaRPr lang="zh-CN" altLang="en-US" dirty="0">
              <a:solidFill>
                <a:schemeClr val="tx1">
                  <a:lumMod val="75000"/>
                  <a:lumOff val="25000"/>
                </a:schemeClr>
              </a:solidFill>
              <a:latin typeface="微软雅黑" panose="020B0503020204020204" charset="-122"/>
              <a:ea typeface="微软雅黑" panose="020B0503020204020204" charset="-122"/>
            </a:endParaRPr>
          </a:p>
          <a:p>
            <a:pPr>
              <a:spcBef>
                <a:spcPts val="0"/>
              </a:spcBef>
              <a:defRPr/>
            </a:pPr>
            <a:r>
              <a:rPr lang="en-US" altLang="zh-CN" dirty="0">
                <a:solidFill>
                  <a:schemeClr val="tx1">
                    <a:lumMod val="75000"/>
                    <a:lumOff val="25000"/>
                  </a:schemeClr>
                </a:solidFill>
                <a:latin typeface="微软雅黑" panose="020B0503020204020204" charset="-122"/>
                <a:ea typeface="微软雅黑" panose="020B0503020204020204" charset="-122"/>
              </a:rPr>
              <a:t>     </a:t>
            </a:r>
            <a:r>
              <a:rPr lang="en-US" altLang="zh-CN" b="1" dirty="0">
                <a:solidFill>
                  <a:schemeClr val="tx1">
                    <a:lumMod val="75000"/>
                    <a:lumOff val="25000"/>
                  </a:schemeClr>
                </a:solidFill>
                <a:latin typeface="微软雅黑" panose="020B0503020204020204" charset="-122"/>
                <a:ea typeface="微软雅黑" panose="020B0503020204020204" charset="-122"/>
              </a:rPr>
              <a:t> 5</a:t>
            </a:r>
            <a:r>
              <a:rPr lang="zh-CN" altLang="en-US" b="1" dirty="0">
                <a:solidFill>
                  <a:schemeClr val="tx1">
                    <a:lumMod val="75000"/>
                    <a:lumOff val="25000"/>
                  </a:schemeClr>
                </a:solidFill>
                <a:latin typeface="微软雅黑" panose="020B0503020204020204" charset="-122"/>
                <a:ea typeface="微软雅黑" panose="020B0503020204020204" charset="-122"/>
              </a:rPr>
              <a:t>、allocateAny:</a:t>
            </a:r>
            <a:r>
              <a:rPr lang="zh-CN" altLang="en-US" dirty="0">
                <a:solidFill>
                  <a:schemeClr val="tx1">
                    <a:lumMod val="75000"/>
                    <a:lumOff val="25000"/>
                  </a:schemeClr>
                </a:solidFill>
                <a:latin typeface="微软雅黑" panose="020B0503020204020204" charset="-122"/>
                <a:ea typeface="微软雅黑" panose="020B0503020204020204" charset="-122"/>
              </a:rPr>
              <a:t> </a:t>
            </a:r>
            <a:r>
              <a:rPr lang="zh-CN" altLang="en-US" dirty="0">
                <a:solidFill>
                  <a:schemeClr val="tx1">
                    <a:lumMod val="75000"/>
                    <a:lumOff val="25000"/>
                  </a:schemeClr>
                </a:solidFill>
                <a:latin typeface="仿宋" panose="02010609060101010101" charset="-122"/>
                <a:ea typeface="仿宋" panose="02010609060101010101" charset="-122"/>
                <a:cs typeface="仿宋" panose="02010609060101010101" charset="-122"/>
              </a:rPr>
              <a:t>超额定向分配(CVE-2018-11810)</a:t>
            </a:r>
          </a:p>
          <a:p>
            <a:pPr>
              <a:spcBef>
                <a:spcPts val="0"/>
              </a:spcBef>
              <a:defRPr/>
            </a:pPr>
            <a:endParaRPr lang="zh-CN" altLang="en-US" dirty="0">
              <a:solidFill>
                <a:schemeClr val="tx1">
                  <a:lumMod val="75000"/>
                  <a:lumOff val="25000"/>
                </a:schemeClr>
              </a:solidFill>
              <a:latin typeface="微软雅黑" panose="020B0503020204020204" charset="-122"/>
              <a:ea typeface="微软雅黑" panose="020B0503020204020204" charset="-122"/>
            </a:endParaRPr>
          </a:p>
          <a:p>
            <a:pPr>
              <a:spcBef>
                <a:spcPts val="0"/>
              </a:spcBef>
              <a:defRPr/>
            </a:pPr>
            <a:r>
              <a:rPr lang="en-US" altLang="zh-CN" dirty="0">
                <a:solidFill>
                  <a:schemeClr val="tx1">
                    <a:lumMod val="75000"/>
                    <a:lumOff val="25000"/>
                  </a:schemeClr>
                </a:solidFill>
                <a:latin typeface="微软雅黑" panose="020B0503020204020204" charset="-122"/>
                <a:ea typeface="微软雅黑" panose="020B0503020204020204" charset="-122"/>
              </a:rPr>
              <a:t>      </a:t>
            </a:r>
            <a:r>
              <a:rPr lang="en-US" altLang="zh-CN" b="1" dirty="0">
                <a:solidFill>
                  <a:schemeClr val="tx1">
                    <a:lumMod val="75000"/>
                    <a:lumOff val="25000"/>
                  </a:schemeClr>
                </a:solidFill>
                <a:latin typeface="微软雅黑" panose="020B0503020204020204" charset="-122"/>
                <a:ea typeface="微软雅黑" panose="020B0503020204020204" charset="-122"/>
              </a:rPr>
              <a:t>6</a:t>
            </a:r>
            <a:r>
              <a:rPr lang="zh-CN" altLang="en-US" b="1" dirty="0">
                <a:solidFill>
                  <a:schemeClr val="tx1">
                    <a:lumMod val="75000"/>
                    <a:lumOff val="25000"/>
                  </a:schemeClr>
                </a:solidFill>
                <a:latin typeface="微软雅黑" panose="020B0503020204020204" charset="-122"/>
                <a:ea typeface="微软雅黑" panose="020B0503020204020204" charset="-122"/>
              </a:rPr>
              <a:t>、overBuy：</a:t>
            </a:r>
            <a:r>
              <a:rPr lang="zh-CN" altLang="en-US" dirty="0">
                <a:solidFill>
                  <a:schemeClr val="tx1">
                    <a:lumMod val="75000"/>
                    <a:lumOff val="25000"/>
                  </a:schemeClr>
                </a:solidFill>
                <a:latin typeface="仿宋" panose="02010609060101010101" charset="-122"/>
                <a:ea typeface="仿宋" panose="02010609060101010101" charset="-122"/>
                <a:cs typeface="仿宋" panose="02010609060101010101" charset="-122"/>
              </a:rPr>
              <a:t>超额购币（CVE-2018-11809）</a:t>
            </a:r>
          </a:p>
          <a:p>
            <a:pPr>
              <a:spcBef>
                <a:spcPts val="0"/>
              </a:spcBef>
              <a:defRPr/>
            </a:pPr>
            <a:endParaRPr lang="zh-CN" altLang="en-US" dirty="0">
              <a:solidFill>
                <a:schemeClr val="tx1">
                  <a:lumMod val="75000"/>
                  <a:lumOff val="25000"/>
                </a:schemeClr>
              </a:solidFill>
              <a:latin typeface="微软雅黑" panose="020B0503020204020204" charset="-122"/>
              <a:ea typeface="微软雅黑" panose="020B0503020204020204" charset="-122"/>
            </a:endParaRPr>
          </a:p>
          <a:p>
            <a:pPr>
              <a:spcBef>
                <a:spcPts val="0"/>
              </a:spcBef>
              <a:defRPr/>
            </a:pPr>
            <a:endParaRPr lang="en-US" altLang="zh-CN" dirty="0" smtClean="0">
              <a:solidFill>
                <a:schemeClr val="tx1">
                  <a:lumMod val="75000"/>
                  <a:lumOff val="25000"/>
                </a:schemeClr>
              </a:solidFill>
              <a:latin typeface="仿宋" panose="02010609060101010101" charset="-122"/>
              <a:ea typeface="仿宋" panose="02010609060101010101" charset="-122"/>
              <a:cs typeface="仿宋" panose="02010609060101010101" charset="-122"/>
            </a:endParaRPr>
          </a:p>
          <a:p>
            <a:pPr>
              <a:spcBef>
                <a:spcPts val="0"/>
              </a:spcBef>
              <a:defRPr/>
            </a:pPr>
            <a:r>
              <a:rPr lang="zh-CN" altLang="en-US" dirty="0" smtClean="0">
                <a:solidFill>
                  <a:schemeClr val="tx1">
                    <a:lumMod val="75000"/>
                    <a:lumOff val="25000"/>
                  </a:schemeClr>
                </a:solidFill>
                <a:latin typeface="仿宋" panose="02010609060101010101" charset="-122"/>
                <a:ea typeface="仿宋" panose="02010609060101010101" charset="-122"/>
                <a:cs typeface="仿宋" panose="02010609060101010101" charset="-122"/>
              </a:rPr>
              <a:t>受</a:t>
            </a:r>
            <a:r>
              <a:rPr lang="zh-CN" altLang="en-US" dirty="0">
                <a:solidFill>
                  <a:schemeClr val="tx1">
                    <a:lumMod val="75000"/>
                    <a:lumOff val="25000"/>
                  </a:schemeClr>
                </a:solidFill>
                <a:latin typeface="仿宋" panose="02010609060101010101" charset="-122"/>
                <a:ea typeface="仿宋" panose="02010609060101010101" charset="-122"/>
                <a:cs typeface="仿宋" panose="02010609060101010101" charset="-122"/>
              </a:rPr>
              <a:t>漏洞影响的</a:t>
            </a:r>
            <a:r>
              <a:rPr lang="zh-CN" altLang="en-US" b="1" dirty="0">
                <a:solidFill>
                  <a:schemeClr val="tx1">
                    <a:lumMod val="75000"/>
                    <a:lumOff val="25000"/>
                  </a:schemeClr>
                </a:solidFill>
                <a:latin typeface="仿宋" panose="02010609060101010101" charset="-122"/>
                <a:ea typeface="仿宋" panose="02010609060101010101" charset="-122"/>
                <a:cs typeface="仿宋" panose="02010609060101010101" charset="-122"/>
              </a:rPr>
              <a:t>厂商列表</a:t>
            </a:r>
            <a:r>
              <a:rPr lang="zh-CN" altLang="en-US" dirty="0">
                <a:solidFill>
                  <a:schemeClr val="tx1">
                    <a:lumMod val="75000"/>
                    <a:lumOff val="25000"/>
                  </a:schemeClr>
                </a:solidFill>
                <a:latin typeface="仿宋" panose="02010609060101010101" charset="-122"/>
                <a:ea typeface="仿宋" panose="02010609060101010101" charset="-122"/>
                <a:cs typeface="仿宋" panose="02010609060101010101" charset="-122"/>
              </a:rPr>
              <a:t>可见团队发布在安全客上的报道：</a:t>
            </a:r>
            <a:r>
              <a:rPr lang="zh-CN" altLang="en-US" sz="1400" dirty="0">
                <a:solidFill>
                  <a:srgbClr val="FF0000"/>
                </a:solidFill>
                <a:latin typeface="仿宋" panose="02010609060101010101" charset="-122"/>
                <a:ea typeface="仿宋" panose="02010609060101010101" charset="-122"/>
                <a:cs typeface="仿宋" panose="02010609060101010101" charset="-122"/>
                <a:hlinkClick r:id="rId3" action="ppaction://hlinkfile"/>
              </a:rPr>
              <a:t>https://www.anquanke.com/post/id/147913</a:t>
            </a:r>
            <a:endParaRPr lang="zh-CN" altLang="en-US" sz="1400" dirty="0">
              <a:solidFill>
                <a:srgbClr val="FF0000"/>
              </a:solidFill>
              <a:latin typeface="仿宋" panose="02010609060101010101" charset="-122"/>
              <a:ea typeface="仿宋" panose="02010609060101010101" charset="-122"/>
              <a:cs typeface="仿宋" panose="02010609060101010101" charset="-122"/>
            </a:endParaRPr>
          </a:p>
          <a:p>
            <a:endParaRPr lang="zh-CN" altLang="en-US" dirty="0"/>
          </a:p>
        </p:txBody>
      </p:sp>
      <p:sp>
        <p:nvSpPr>
          <p:cNvPr id="4" name="灯片编号占位符 3"/>
          <p:cNvSpPr>
            <a:spLocks noGrp="1"/>
          </p:cNvSpPr>
          <p:nvPr>
            <p:ph type="sldNum" sz="quarter" idx="12"/>
          </p:nvPr>
        </p:nvSpPr>
        <p:spPr/>
        <p:txBody>
          <a:bodyPr/>
          <a:lstStyle/>
          <a:p>
            <a:fld id="{565CE74E-AB26-4998-AD42-012C4C1AD076}" type="slidenum">
              <a:rPr lang="zh-CN" altLang="en-US" smtClean="0"/>
              <a:t>25</a:t>
            </a:fld>
            <a:endParaRPr lang="zh-CN" altLang="en-US" dirty="0"/>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b="1" dirty="0">
                <a:solidFill>
                  <a:srgbClr val="404040"/>
                </a:solidFill>
                <a:latin typeface="微软雅黑" panose="020B0503020204020204" charset="-122"/>
                <a:ea typeface="微软雅黑" panose="020B0503020204020204" charset="-122"/>
              </a:rPr>
              <a:t>underSell: 高卖低收(CVE-2018-11811</a:t>
            </a:r>
            <a:r>
              <a:rPr lang="zh-CN" altLang="en-US" b="1" dirty="0" smtClean="0">
                <a:solidFill>
                  <a:srgbClr val="404040"/>
                </a:solidFill>
                <a:latin typeface="微软雅黑" panose="020B0503020204020204" charset="-122"/>
                <a:ea typeface="微软雅黑" panose="020B0503020204020204" charset="-122"/>
              </a:rPr>
              <a:t>)</a:t>
            </a:r>
            <a:endParaRPr lang="zh-CN" altLang="en-US" dirty="0"/>
          </a:p>
        </p:txBody>
      </p:sp>
      <p:sp>
        <p:nvSpPr>
          <p:cNvPr id="3" name="内容占位符 2"/>
          <p:cNvSpPr>
            <a:spLocks noGrp="1"/>
          </p:cNvSpPr>
          <p:nvPr>
            <p:ph idx="1"/>
          </p:nvPr>
        </p:nvSpPr>
        <p:spPr>
          <a:xfrm>
            <a:off x="125128" y="614007"/>
            <a:ext cx="8884118" cy="638323"/>
          </a:xfrm>
        </p:spPr>
        <p:txBody>
          <a:bodyPr/>
          <a:lstStyle/>
          <a:p>
            <a:r>
              <a:rPr lang="zh-CN" altLang="en-US" b="1" i="1" dirty="0">
                <a:solidFill>
                  <a:schemeClr val="tx1">
                    <a:lumMod val="75000"/>
                    <a:lumOff val="25000"/>
                  </a:schemeClr>
                </a:solidFill>
                <a:latin typeface="微软雅黑" panose="020B0503020204020204" charset="-122"/>
                <a:ea typeface="微软雅黑" panose="020B0503020204020204" charset="-122"/>
              </a:rPr>
              <a:t>漏洞描述：</a:t>
            </a:r>
            <a:r>
              <a:rPr lang="zh-CN" altLang="en-US" dirty="0">
                <a:solidFill>
                  <a:schemeClr val="tx1">
                    <a:lumMod val="75000"/>
                    <a:lumOff val="25000"/>
                  </a:schemeClr>
                </a:solidFill>
                <a:latin typeface="仿宋" panose="02010609060101010101" charset="-122"/>
                <a:ea typeface="仿宋" panose="02010609060101010101" charset="-122"/>
                <a:cs typeface="仿宋" panose="02010609060101010101" charset="-122"/>
              </a:rPr>
              <a:t>管理员通过修改合约中的参数来制造溢出漏洞，导致用户提币转出token之后，却收不到ETH（或收到极少量ETH），造成用户经济</a:t>
            </a:r>
            <a:r>
              <a:rPr lang="zh-CN" altLang="en-US" dirty="0" smtClean="0">
                <a:solidFill>
                  <a:schemeClr val="tx1">
                    <a:lumMod val="75000"/>
                    <a:lumOff val="25000"/>
                  </a:schemeClr>
                </a:solidFill>
                <a:latin typeface="仿宋" panose="02010609060101010101" charset="-122"/>
                <a:ea typeface="仿宋" panose="02010609060101010101" charset="-122"/>
                <a:cs typeface="仿宋" panose="02010609060101010101" charset="-122"/>
              </a:rPr>
              <a:t>损失</a:t>
            </a:r>
            <a:r>
              <a:rPr lang="zh-CN" altLang="en-US" dirty="0">
                <a:solidFill>
                  <a:schemeClr val="tx1">
                    <a:lumMod val="75000"/>
                    <a:lumOff val="25000"/>
                  </a:schemeClr>
                </a:solidFill>
                <a:latin typeface="仿宋" panose="02010609060101010101" charset="-122"/>
                <a:ea typeface="仿宋" panose="02010609060101010101" charset="-122"/>
                <a:cs typeface="仿宋" panose="02010609060101010101" charset="-122"/>
              </a:rPr>
              <a:t>。</a:t>
            </a:r>
          </a:p>
          <a:p>
            <a:endParaRPr lang="zh-CN" altLang="en-US" dirty="0"/>
          </a:p>
        </p:txBody>
      </p:sp>
      <p:sp>
        <p:nvSpPr>
          <p:cNvPr id="4" name="灯片编号占位符 3"/>
          <p:cNvSpPr>
            <a:spLocks noGrp="1"/>
          </p:cNvSpPr>
          <p:nvPr>
            <p:ph type="sldNum" sz="quarter" idx="12"/>
          </p:nvPr>
        </p:nvSpPr>
        <p:spPr/>
        <p:txBody>
          <a:bodyPr/>
          <a:lstStyle/>
          <a:p>
            <a:fld id="{565CE74E-AB26-4998-AD42-012C4C1AD076}" type="slidenum">
              <a:rPr lang="zh-CN" altLang="en-US" smtClean="0"/>
              <a:t>26</a:t>
            </a:fld>
            <a:endParaRPr lang="zh-CN" altLang="en-US" dirty="0"/>
          </a:p>
        </p:txBody>
      </p:sp>
      <p:pic>
        <p:nvPicPr>
          <p:cNvPr id="5" name="image6.png"/>
          <p:cNvPicPr preferRelativeResize="0"/>
          <p:nvPr/>
        </p:nvPicPr>
        <p:blipFill>
          <a:blip r:embed="rId3"/>
          <a:srcRect/>
          <a:stretch>
            <a:fillRect/>
          </a:stretch>
        </p:blipFill>
        <p:spPr>
          <a:xfrm>
            <a:off x="899193" y="1403387"/>
            <a:ext cx="7211137" cy="1490896"/>
          </a:xfrm>
          <a:prstGeom prst="rect">
            <a:avLst/>
          </a:prstGeom>
        </p:spPr>
      </p:pic>
      <p:sp>
        <p:nvSpPr>
          <p:cNvPr id="6" name="文本框 5"/>
          <p:cNvSpPr txBox="1"/>
          <p:nvPr/>
        </p:nvSpPr>
        <p:spPr>
          <a:xfrm>
            <a:off x="899192" y="2894283"/>
            <a:ext cx="7211137" cy="369332"/>
          </a:xfrm>
          <a:prstGeom prst="rect">
            <a:avLst/>
          </a:prstGeom>
          <a:noFill/>
        </p:spPr>
        <p:txBody>
          <a:bodyPr wrap="square">
            <a:spAutoFit/>
          </a:bodyPr>
          <a:lstStyle/>
          <a:p>
            <a:pPr algn="ctr" eaLnBrk="1" fontAlgn="auto" hangingPunct="1">
              <a:spcBef>
                <a:spcPts val="0"/>
              </a:spcBef>
              <a:spcAft>
                <a:spcPts val="0"/>
              </a:spcAft>
              <a:defRPr/>
            </a:pPr>
            <a:r>
              <a:rPr kumimoji="0" lang="zh-CN" altLang="en-US" sz="1800" dirty="0">
                <a:solidFill>
                  <a:schemeClr val="tx1">
                    <a:lumMod val="75000"/>
                    <a:lumOff val="25000"/>
                  </a:schemeClr>
                </a:solidFill>
                <a:latin typeface="微软雅黑" panose="020B0503020204020204" charset="-122"/>
                <a:ea typeface="微软雅黑" panose="020B0503020204020204" charset="-122"/>
              </a:rPr>
              <a:t>漏洞合约  Internet Node Token (INT)  </a:t>
            </a:r>
          </a:p>
        </p:txBody>
      </p:sp>
      <p:sp>
        <p:nvSpPr>
          <p:cNvPr id="7" name="文本框 6"/>
          <p:cNvSpPr txBox="1"/>
          <p:nvPr/>
        </p:nvSpPr>
        <p:spPr>
          <a:xfrm>
            <a:off x="125128" y="3635395"/>
            <a:ext cx="8858246" cy="1508105"/>
          </a:xfrm>
          <a:prstGeom prst="rect">
            <a:avLst/>
          </a:prstGeom>
          <a:noFill/>
        </p:spPr>
        <p:txBody>
          <a:bodyPr wrap="square" rtlCol="0">
            <a:spAutoFit/>
          </a:bodyPr>
          <a:lstStyle/>
          <a:p>
            <a:r>
              <a:rPr lang="zh-CN" altLang="en-US" sz="1800" b="1" i="1" dirty="0">
                <a:latin typeface="微软雅黑" panose="020B0503020204020204" charset="-122"/>
                <a:ea typeface="微软雅黑" panose="020B0503020204020204" charset="-122"/>
              </a:rPr>
              <a:t>漏洞原理：</a:t>
            </a:r>
            <a:r>
              <a:rPr lang="zh-CN" altLang="en-US" sz="1800" dirty="0">
                <a:latin typeface="仿宋" panose="02010609060101010101" charset="-122"/>
                <a:ea typeface="仿宋" panose="02010609060101010101" charset="-122"/>
                <a:cs typeface="仿宋" panose="02010609060101010101" charset="-122"/>
              </a:rPr>
              <a:t>sellPrice被修改为精心构造的大数后，可</a:t>
            </a:r>
            <a:r>
              <a:rPr lang="zh-CN" altLang="en-US" sz="1800" dirty="0" smtClean="0">
                <a:latin typeface="仿宋" panose="02010609060101010101" charset="-122"/>
                <a:ea typeface="仿宋" panose="02010609060101010101" charset="-122"/>
                <a:cs typeface="仿宋" panose="02010609060101010101" charset="-122"/>
              </a:rPr>
              <a:t>导致“amount </a:t>
            </a:r>
            <a:r>
              <a:rPr lang="zh-CN" altLang="en-US" sz="1800" dirty="0">
                <a:latin typeface="仿宋" panose="02010609060101010101" charset="-122"/>
                <a:ea typeface="仿宋" panose="02010609060101010101" charset="-122"/>
                <a:cs typeface="仿宋" panose="02010609060101010101" charset="-122"/>
              </a:rPr>
              <a:t>* </a:t>
            </a:r>
            <a:r>
              <a:rPr lang="zh-CN" altLang="en-US" sz="1800" dirty="0" smtClean="0">
                <a:latin typeface="仿宋" panose="02010609060101010101" charset="-122"/>
                <a:ea typeface="仿宋" panose="02010609060101010101" charset="-122"/>
                <a:cs typeface="仿宋" panose="02010609060101010101" charset="-122"/>
              </a:rPr>
              <a:t>sellPrice”的</a:t>
            </a:r>
            <a:r>
              <a:rPr lang="zh-CN" altLang="en-US" sz="1800" dirty="0">
                <a:latin typeface="仿宋" panose="02010609060101010101" charset="-122"/>
                <a:ea typeface="仿宋" panose="02010609060101010101" charset="-122"/>
                <a:cs typeface="仿宋" panose="02010609060101010101" charset="-122"/>
              </a:rPr>
              <a:t>结果大于整数变量(uint256)最大值，发生整数溢出从而变为一个极小值甚至归零。该值在程序语义中本用于计算用户提币应得的ETH数量，并在L175进行了校验，但该值被溢出变为极小值之后可以逃逸L175的校验，并导致用户售出token后只能拿到少量的（甚至没有）</a:t>
            </a:r>
            <a:r>
              <a:rPr lang="zh-CN" altLang="en-US" sz="1800" dirty="0" smtClean="0">
                <a:latin typeface="仿宋" panose="02010609060101010101" charset="-122"/>
                <a:ea typeface="仿宋" panose="02010609060101010101" charset="-122"/>
                <a:cs typeface="仿宋" panose="02010609060101010101" charset="-122"/>
              </a:rPr>
              <a:t>ETH。</a:t>
            </a:r>
            <a:endParaRPr lang="zh-CN" altLang="en-US" sz="1800" dirty="0">
              <a:latin typeface="仿宋" panose="02010609060101010101" charset="-122"/>
              <a:ea typeface="仿宋" panose="02010609060101010101" charset="-122"/>
              <a:cs typeface="仿宋" panose="02010609060101010101" charset="-122"/>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b="1" dirty="0" smtClean="0">
                <a:solidFill>
                  <a:srgbClr val="404040"/>
                </a:solidFill>
                <a:latin typeface="微软雅黑" panose="020B0503020204020204" charset="-122"/>
                <a:ea typeface="微软雅黑" panose="020B0503020204020204" charset="-122"/>
              </a:rPr>
              <a:t>ownerUnderflow</a:t>
            </a:r>
            <a:r>
              <a:rPr lang="zh-CN" altLang="en-US" b="1" dirty="0">
                <a:solidFill>
                  <a:srgbClr val="404040"/>
                </a:solidFill>
                <a:latin typeface="微软雅黑" panose="020B0503020204020204" charset="-122"/>
                <a:ea typeface="微软雅黑" panose="020B0503020204020204" charset="-122"/>
              </a:rPr>
              <a:t>: 下溢增持(CVE-2018-11687)</a:t>
            </a:r>
            <a:endParaRPr lang="zh-CN" altLang="en-US" dirty="0"/>
          </a:p>
        </p:txBody>
      </p:sp>
      <p:sp>
        <p:nvSpPr>
          <p:cNvPr id="3" name="内容占位符 2"/>
          <p:cNvSpPr>
            <a:spLocks noGrp="1"/>
          </p:cNvSpPr>
          <p:nvPr>
            <p:ph idx="1"/>
          </p:nvPr>
        </p:nvSpPr>
        <p:spPr>
          <a:xfrm>
            <a:off x="125128" y="614007"/>
            <a:ext cx="8884118" cy="638323"/>
          </a:xfrm>
        </p:spPr>
        <p:txBody>
          <a:bodyPr/>
          <a:lstStyle/>
          <a:p>
            <a:pPr>
              <a:spcBef>
                <a:spcPts val="0"/>
              </a:spcBef>
              <a:defRPr/>
            </a:pPr>
            <a:r>
              <a:rPr lang="zh-CN" altLang="en-US" b="1" i="1" dirty="0">
                <a:solidFill>
                  <a:schemeClr val="tx1">
                    <a:lumMod val="75000"/>
                    <a:lumOff val="25000"/>
                  </a:schemeClr>
                </a:solidFill>
                <a:latin typeface="微软雅黑" panose="020B0503020204020204" charset="-122"/>
                <a:ea typeface="微软雅黑" panose="020B0503020204020204" charset="-122"/>
              </a:rPr>
              <a:t>漏洞描述</a:t>
            </a:r>
            <a:r>
              <a:rPr lang="zh-CN" altLang="en-US" b="1" i="1" dirty="0" smtClean="0">
                <a:solidFill>
                  <a:schemeClr val="tx1">
                    <a:lumMod val="75000"/>
                    <a:lumOff val="25000"/>
                  </a:schemeClr>
                </a:solidFill>
                <a:latin typeface="微软雅黑" panose="020B0503020204020204" charset="-122"/>
                <a:ea typeface="微软雅黑" panose="020B0503020204020204" charset="-122"/>
              </a:rPr>
              <a:t>：</a:t>
            </a:r>
            <a:r>
              <a:rPr lang="zh-CN" altLang="en-US" dirty="0">
                <a:solidFill>
                  <a:schemeClr val="tx1">
                    <a:lumMod val="75000"/>
                    <a:lumOff val="25000"/>
                  </a:schemeClr>
                </a:solidFill>
                <a:latin typeface="仿宋" panose="02010609060101010101" charset="-122"/>
                <a:ea typeface="仿宋" panose="02010609060101010101" charset="-122"/>
              </a:rPr>
              <a:t>管理员在特定条件下，通过调用合约中有漏洞的发币函数制造下溢，从而实现对自身账户余额的任意</a:t>
            </a:r>
            <a:r>
              <a:rPr lang="zh-CN" altLang="en-US" dirty="0" smtClean="0">
                <a:solidFill>
                  <a:schemeClr val="tx1">
                    <a:lumMod val="75000"/>
                    <a:lumOff val="25000"/>
                  </a:schemeClr>
                </a:solidFill>
                <a:latin typeface="仿宋" panose="02010609060101010101" charset="-122"/>
                <a:ea typeface="仿宋" panose="02010609060101010101" charset="-122"/>
              </a:rPr>
              <a:t>增加</a:t>
            </a:r>
            <a:r>
              <a:rPr lang="zh-CN" altLang="en-US" dirty="0"/>
              <a:t>。</a:t>
            </a:r>
            <a:endParaRPr lang="zh-CN" altLang="en-US" dirty="0">
              <a:solidFill>
                <a:schemeClr val="tx1">
                  <a:lumMod val="75000"/>
                  <a:lumOff val="25000"/>
                </a:schemeClr>
              </a:solidFill>
              <a:latin typeface="仿宋" panose="02010609060101010101" charset="-122"/>
              <a:ea typeface="仿宋" panose="02010609060101010101" charset="-122"/>
            </a:endParaRPr>
          </a:p>
        </p:txBody>
      </p:sp>
      <p:sp>
        <p:nvSpPr>
          <p:cNvPr id="4" name="灯片编号占位符 3"/>
          <p:cNvSpPr>
            <a:spLocks noGrp="1"/>
          </p:cNvSpPr>
          <p:nvPr>
            <p:ph type="sldNum" sz="quarter" idx="12"/>
          </p:nvPr>
        </p:nvSpPr>
        <p:spPr/>
        <p:txBody>
          <a:bodyPr/>
          <a:lstStyle/>
          <a:p>
            <a:fld id="{565CE74E-AB26-4998-AD42-012C4C1AD076}" type="slidenum">
              <a:rPr lang="zh-CN" altLang="en-US" smtClean="0"/>
              <a:t>27</a:t>
            </a:fld>
            <a:endParaRPr lang="zh-CN" altLang="en-US" dirty="0"/>
          </a:p>
        </p:txBody>
      </p:sp>
      <p:sp>
        <p:nvSpPr>
          <p:cNvPr id="6" name="文本框 5"/>
          <p:cNvSpPr txBox="1"/>
          <p:nvPr/>
        </p:nvSpPr>
        <p:spPr>
          <a:xfrm>
            <a:off x="753103" y="3001613"/>
            <a:ext cx="7365836" cy="369332"/>
          </a:xfrm>
          <a:prstGeom prst="rect">
            <a:avLst/>
          </a:prstGeom>
          <a:noFill/>
        </p:spPr>
        <p:txBody>
          <a:bodyPr wrap="square">
            <a:spAutoFit/>
          </a:bodyPr>
          <a:lstStyle/>
          <a:p>
            <a:pPr algn="ctr">
              <a:defRPr/>
            </a:pPr>
            <a:r>
              <a:rPr lang="zh-CN" altLang="en-US" sz="1800" dirty="0">
                <a:solidFill>
                  <a:schemeClr val="tx1">
                    <a:lumMod val="75000"/>
                    <a:lumOff val="25000"/>
                  </a:schemeClr>
                </a:solidFill>
                <a:latin typeface="微软雅黑" panose="020B0503020204020204" charset="-122"/>
                <a:ea typeface="微软雅黑" panose="020B0503020204020204" charset="-122"/>
              </a:rPr>
              <a:t>漏洞合约  Bitcoin Red（BTCR）</a:t>
            </a:r>
          </a:p>
        </p:txBody>
      </p:sp>
      <p:sp>
        <p:nvSpPr>
          <p:cNvPr id="7" name="文本框 6"/>
          <p:cNvSpPr txBox="1"/>
          <p:nvPr/>
        </p:nvSpPr>
        <p:spPr>
          <a:xfrm>
            <a:off x="125128" y="3635395"/>
            <a:ext cx="8858246" cy="1477328"/>
          </a:xfrm>
          <a:prstGeom prst="rect">
            <a:avLst/>
          </a:prstGeom>
          <a:noFill/>
        </p:spPr>
        <p:txBody>
          <a:bodyPr wrap="square" rtlCol="0">
            <a:spAutoFit/>
          </a:bodyPr>
          <a:lstStyle/>
          <a:p>
            <a:r>
              <a:rPr lang="zh-CN" altLang="en-US" sz="1800" b="1" i="1" dirty="0">
                <a:latin typeface="微软雅黑" panose="020B0503020204020204" charset="-122"/>
                <a:ea typeface="微软雅黑" panose="020B0503020204020204" charset="-122"/>
              </a:rPr>
              <a:t>漏洞原理</a:t>
            </a:r>
            <a:r>
              <a:rPr lang="zh-CN" altLang="en-US" sz="1800" b="1" i="1" dirty="0" smtClean="0">
                <a:latin typeface="微软雅黑" panose="020B0503020204020204" charset="-122"/>
                <a:ea typeface="微软雅黑" panose="020B0503020204020204" charset="-122"/>
              </a:rPr>
              <a:t>：</a:t>
            </a:r>
            <a:r>
              <a:rPr lang="zh-CN" altLang="en-US" sz="1800" dirty="0">
                <a:latin typeface="仿宋" panose="02010609060101010101" charset="-122"/>
                <a:ea typeface="仿宋" panose="02010609060101010101" charset="-122"/>
                <a:cs typeface="仿宋" panose="02010609060101010101" charset="-122"/>
              </a:rPr>
              <a:t>distributeBTR()函数的本意是管理员给指定地址发放一定数额的token，并从自身账户减少对应的token数量。减少管理员账户余额的操</a:t>
            </a:r>
            <a:r>
              <a:rPr lang="zh-CN" altLang="en-US" sz="1800" dirty="0" smtClean="0">
                <a:latin typeface="仿宋" panose="02010609060101010101" charset="-122"/>
                <a:ea typeface="仿宋" panose="02010609060101010101" charset="-122"/>
                <a:cs typeface="仿宋" panose="02010609060101010101" charset="-122"/>
              </a:rPr>
              <a:t>作为“balances</a:t>
            </a:r>
            <a:r>
              <a:rPr lang="zh-CN" altLang="en-US" sz="1800" dirty="0">
                <a:latin typeface="仿宋" panose="02010609060101010101" charset="-122"/>
                <a:ea typeface="仿宋" panose="02010609060101010101" charset="-122"/>
                <a:cs typeface="仿宋" panose="02010609060101010101" charset="-122"/>
              </a:rPr>
              <a:t>[owner] -= 2000 * 10**</a:t>
            </a:r>
            <a:r>
              <a:rPr lang="zh-CN" altLang="en-US" sz="1800" dirty="0" smtClean="0">
                <a:latin typeface="仿宋" panose="02010609060101010101" charset="-122"/>
                <a:ea typeface="仿宋" panose="02010609060101010101" charset="-122"/>
                <a:cs typeface="仿宋" panose="02010609060101010101" charset="-122"/>
              </a:rPr>
              <a:t>8”，</a:t>
            </a:r>
            <a:r>
              <a:rPr lang="zh-CN" altLang="en-US" sz="1800" dirty="0">
                <a:latin typeface="仿宋" panose="02010609060101010101" charset="-122"/>
                <a:ea typeface="仿宋" panose="02010609060101010101" charset="-122"/>
                <a:cs typeface="仿宋" panose="02010609060101010101" charset="-122"/>
              </a:rPr>
              <a:t>运算的结果将被存到balances[owner]中，是一个无符号整数类型。当管理员余额本身少于2000 * 10**8时，减法计算结果为负值，解释为无符号整数即一个</a:t>
            </a:r>
            <a:r>
              <a:rPr lang="zh-CN" altLang="en-US" sz="1800" dirty="0" smtClean="0">
                <a:latin typeface="仿宋" panose="02010609060101010101" charset="-122"/>
                <a:ea typeface="仿宋" panose="02010609060101010101" charset="-122"/>
                <a:cs typeface="仿宋" panose="02010609060101010101" charset="-122"/>
              </a:rPr>
              <a:t>极大值。</a:t>
            </a:r>
            <a:endParaRPr lang="zh-CN" altLang="en-US" sz="1800" dirty="0">
              <a:latin typeface="仿宋" panose="02010609060101010101" charset="-122"/>
              <a:ea typeface="仿宋" panose="02010609060101010101" charset="-122"/>
              <a:cs typeface="仿宋" panose="02010609060101010101" charset="-122"/>
            </a:endParaRPr>
          </a:p>
        </p:txBody>
      </p:sp>
      <p:pic>
        <p:nvPicPr>
          <p:cNvPr id="8" name="图片 7" descr="BTCR"/>
          <p:cNvPicPr>
            <a:picLocks noChangeAspect="1"/>
          </p:cNvPicPr>
          <p:nvPr/>
        </p:nvPicPr>
        <p:blipFill>
          <a:blip r:embed="rId3"/>
          <a:stretch>
            <a:fillRect/>
          </a:stretch>
        </p:blipFill>
        <p:spPr>
          <a:xfrm>
            <a:off x="753110" y="1415415"/>
            <a:ext cx="7366000" cy="1586230"/>
          </a:xfrm>
          <a:prstGeom prst="rect">
            <a:avLst/>
          </a:prstGeom>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b="1" dirty="0">
                <a:solidFill>
                  <a:srgbClr val="404040"/>
                </a:solidFill>
                <a:latin typeface="微软雅黑" panose="020B0503020204020204" charset="-122"/>
                <a:ea typeface="微软雅黑" panose="020B0503020204020204" charset="-122"/>
              </a:rPr>
              <a:t>mintAny: 随意铸币 (CVE-2018-11812)</a:t>
            </a:r>
          </a:p>
        </p:txBody>
      </p:sp>
      <p:sp>
        <p:nvSpPr>
          <p:cNvPr id="3" name="内容占位符 2"/>
          <p:cNvSpPr>
            <a:spLocks noGrp="1"/>
          </p:cNvSpPr>
          <p:nvPr>
            <p:ph idx="1"/>
          </p:nvPr>
        </p:nvSpPr>
        <p:spPr>
          <a:xfrm>
            <a:off x="125128" y="614007"/>
            <a:ext cx="8884118" cy="876863"/>
          </a:xfrm>
        </p:spPr>
        <p:txBody>
          <a:bodyPr>
            <a:normAutofit/>
          </a:bodyPr>
          <a:lstStyle/>
          <a:p>
            <a:r>
              <a:rPr lang="zh-CN" altLang="en-US" b="1" i="1" dirty="0">
                <a:solidFill>
                  <a:schemeClr val="tx1">
                    <a:lumMod val="75000"/>
                    <a:lumOff val="25000"/>
                  </a:schemeClr>
                </a:solidFill>
                <a:latin typeface="微软雅黑" panose="020B0503020204020204" charset="-122"/>
                <a:ea typeface="微软雅黑" panose="020B0503020204020204" charset="-122"/>
              </a:rPr>
              <a:t>漏洞描述</a:t>
            </a:r>
            <a:r>
              <a:rPr lang="zh-CN" altLang="en-US" b="1" i="1" dirty="0" smtClean="0">
                <a:solidFill>
                  <a:schemeClr val="tx1">
                    <a:lumMod val="75000"/>
                    <a:lumOff val="25000"/>
                  </a:schemeClr>
                </a:solidFill>
                <a:latin typeface="微软雅黑" panose="020B0503020204020204" charset="-122"/>
                <a:ea typeface="微软雅黑" panose="020B0503020204020204" charset="-122"/>
              </a:rPr>
              <a:t>：</a:t>
            </a:r>
            <a:r>
              <a:rPr lang="zh-CN" altLang="en-US" dirty="0">
                <a:solidFill>
                  <a:schemeClr val="tx1">
                    <a:lumMod val="75000"/>
                    <a:lumOff val="25000"/>
                  </a:schemeClr>
                </a:solidFill>
                <a:latin typeface="仿宋" panose="02010609060101010101" charset="-122"/>
                <a:ea typeface="仿宋" panose="02010609060101010101" charset="-122"/>
                <a:cs typeface="仿宋" panose="02010609060101010101" charset="-122"/>
              </a:rPr>
              <a:t>管理员调用铸币函数给某个地址增加token时，利用溢出漏洞可以突破该函数只能增加token的限制，实际减少该地址的token数量，从而实现对任一账户余额的任意篡改（增加或减少） </a:t>
            </a:r>
            <a:r>
              <a:rPr lang="zh-CN" altLang="en-US" dirty="0" smtClean="0">
                <a:solidFill>
                  <a:schemeClr val="tx1">
                    <a:lumMod val="75000"/>
                    <a:lumOff val="25000"/>
                  </a:schemeClr>
                </a:solidFill>
                <a:latin typeface="仿宋" panose="02010609060101010101" charset="-122"/>
                <a:ea typeface="仿宋" panose="02010609060101010101" charset="-122"/>
                <a:cs typeface="仿宋" panose="02010609060101010101" charset="-122"/>
              </a:rPr>
              <a:t>。</a:t>
            </a:r>
            <a:endParaRPr lang="zh-CN" altLang="en-US" dirty="0">
              <a:solidFill>
                <a:schemeClr val="tx1">
                  <a:lumMod val="75000"/>
                  <a:lumOff val="25000"/>
                </a:schemeClr>
              </a:solidFill>
              <a:latin typeface="仿宋" panose="02010609060101010101" charset="-122"/>
              <a:ea typeface="仿宋" panose="02010609060101010101" charset="-122"/>
              <a:cs typeface="仿宋" panose="02010609060101010101" charset="-122"/>
            </a:endParaRPr>
          </a:p>
          <a:p>
            <a:endParaRPr lang="zh-CN" altLang="en-US" dirty="0"/>
          </a:p>
        </p:txBody>
      </p:sp>
      <p:sp>
        <p:nvSpPr>
          <p:cNvPr id="4" name="灯片编号占位符 3"/>
          <p:cNvSpPr>
            <a:spLocks noGrp="1"/>
          </p:cNvSpPr>
          <p:nvPr>
            <p:ph type="sldNum" sz="quarter" idx="12"/>
          </p:nvPr>
        </p:nvSpPr>
        <p:spPr/>
        <p:txBody>
          <a:bodyPr/>
          <a:lstStyle/>
          <a:p>
            <a:fld id="{565CE74E-AB26-4998-AD42-012C4C1AD076}" type="slidenum">
              <a:rPr lang="zh-CN" altLang="en-US" smtClean="0"/>
              <a:t>28</a:t>
            </a:fld>
            <a:endParaRPr lang="zh-CN" altLang="en-US" dirty="0"/>
          </a:p>
        </p:txBody>
      </p:sp>
      <p:sp>
        <p:nvSpPr>
          <p:cNvPr id="6" name="文本框 5"/>
          <p:cNvSpPr txBox="1"/>
          <p:nvPr/>
        </p:nvSpPr>
        <p:spPr>
          <a:xfrm>
            <a:off x="643916" y="3150704"/>
            <a:ext cx="7628168" cy="369332"/>
          </a:xfrm>
          <a:prstGeom prst="rect">
            <a:avLst/>
          </a:prstGeom>
          <a:noFill/>
        </p:spPr>
        <p:txBody>
          <a:bodyPr wrap="square">
            <a:spAutoFit/>
          </a:bodyPr>
          <a:lstStyle/>
          <a:p>
            <a:pPr algn="ctr">
              <a:defRPr/>
            </a:pPr>
            <a:r>
              <a:rPr lang="zh-CN" altLang="en-US" sz="1800" dirty="0">
                <a:solidFill>
                  <a:schemeClr val="tx1">
                    <a:lumMod val="75000"/>
                    <a:lumOff val="25000"/>
                  </a:schemeClr>
                </a:solidFill>
                <a:latin typeface="微软雅黑" panose="020B0503020204020204" charset="-122"/>
                <a:ea typeface="微软雅黑" panose="020B0503020204020204" charset="-122"/>
              </a:rPr>
              <a:t>漏洞合约  PolyAi (AI)</a:t>
            </a:r>
          </a:p>
        </p:txBody>
      </p:sp>
      <p:sp>
        <p:nvSpPr>
          <p:cNvPr id="7" name="文本框 6"/>
          <p:cNvSpPr txBox="1"/>
          <p:nvPr/>
        </p:nvSpPr>
        <p:spPr>
          <a:xfrm>
            <a:off x="28876" y="3914443"/>
            <a:ext cx="8858246" cy="646331"/>
          </a:xfrm>
          <a:prstGeom prst="rect">
            <a:avLst/>
          </a:prstGeom>
          <a:noFill/>
        </p:spPr>
        <p:txBody>
          <a:bodyPr wrap="square" rtlCol="0">
            <a:spAutoFit/>
          </a:bodyPr>
          <a:lstStyle/>
          <a:p>
            <a:r>
              <a:rPr lang="zh-CN" altLang="en-US" sz="1800" b="1" i="1" dirty="0">
                <a:latin typeface="微软雅黑" panose="020B0503020204020204" charset="-122"/>
                <a:ea typeface="微软雅黑" panose="020B0503020204020204" charset="-122"/>
              </a:rPr>
              <a:t>漏洞原理</a:t>
            </a:r>
            <a:r>
              <a:rPr lang="zh-CN" altLang="en-US" sz="1800" b="1" i="1" dirty="0" smtClean="0">
                <a:latin typeface="微软雅黑" panose="020B0503020204020204" charset="-122"/>
                <a:ea typeface="微软雅黑" panose="020B0503020204020204" charset="-122"/>
              </a:rPr>
              <a:t>：</a:t>
            </a:r>
            <a:r>
              <a:rPr lang="zh-CN" altLang="en-US" sz="1800" dirty="0">
                <a:latin typeface="仿宋" panose="02010609060101010101" charset="-122"/>
                <a:ea typeface="仿宋" panose="02010609060101010101" charset="-122"/>
                <a:cs typeface="仿宋" panose="02010609060101010101" charset="-122"/>
              </a:rPr>
              <a:t>攻击者通过构造一个极大的mintedAmount，</a:t>
            </a:r>
            <a:r>
              <a:rPr lang="zh-CN" altLang="en-US" sz="1800" dirty="0" smtClean="0">
                <a:latin typeface="仿宋" panose="02010609060101010101" charset="-122"/>
                <a:ea typeface="仿宋" panose="02010609060101010101" charset="-122"/>
                <a:cs typeface="仿宋" panose="02010609060101010101" charset="-122"/>
              </a:rPr>
              <a:t>使得“balanceOf</a:t>
            </a:r>
            <a:r>
              <a:rPr lang="zh-CN" altLang="en-US" sz="1800" dirty="0">
                <a:latin typeface="仿宋" panose="02010609060101010101" charset="-122"/>
                <a:ea typeface="仿宋" panose="02010609060101010101" charset="-122"/>
                <a:cs typeface="仿宋" panose="02010609060101010101" charset="-122"/>
              </a:rPr>
              <a:t>[target] + </a:t>
            </a:r>
            <a:r>
              <a:rPr lang="zh-CN" altLang="en-US" sz="1800" dirty="0" smtClean="0">
                <a:latin typeface="仿宋" panose="02010609060101010101" charset="-122"/>
                <a:ea typeface="仿宋" panose="02010609060101010101" charset="-122"/>
                <a:cs typeface="仿宋" panose="02010609060101010101" charset="-122"/>
              </a:rPr>
              <a:t>mintedAmount”发生</a:t>
            </a:r>
            <a:r>
              <a:rPr lang="zh-CN" altLang="en-US" sz="1800" dirty="0">
                <a:latin typeface="仿宋" panose="02010609060101010101" charset="-122"/>
                <a:ea typeface="仿宋" panose="02010609060101010101" charset="-122"/>
                <a:cs typeface="仿宋" panose="02010609060101010101" charset="-122"/>
              </a:rPr>
              <a:t>整数溢出，计算结果变为一个极小值，导致账户余额</a:t>
            </a:r>
            <a:r>
              <a:rPr lang="zh-CN" altLang="en-US" sz="1800" dirty="0" smtClean="0">
                <a:latin typeface="仿宋" panose="02010609060101010101" charset="-122"/>
                <a:ea typeface="仿宋" panose="02010609060101010101" charset="-122"/>
                <a:cs typeface="仿宋" panose="02010609060101010101" charset="-122"/>
              </a:rPr>
              <a:t>减少。</a:t>
            </a:r>
            <a:endParaRPr lang="zh-CN" altLang="en-US" sz="1800" dirty="0">
              <a:latin typeface="仿宋" panose="02010609060101010101" charset="-122"/>
              <a:ea typeface="仿宋" panose="02010609060101010101" charset="-122"/>
              <a:cs typeface="仿宋" panose="02010609060101010101" charset="-122"/>
            </a:endParaRPr>
          </a:p>
        </p:txBody>
      </p:sp>
      <p:pic>
        <p:nvPicPr>
          <p:cNvPr id="8" name="image9.png"/>
          <p:cNvPicPr preferRelativeResize="0"/>
          <p:nvPr/>
        </p:nvPicPr>
        <p:blipFill>
          <a:blip r:embed="rId3"/>
          <a:srcRect/>
          <a:stretch>
            <a:fillRect/>
          </a:stretch>
        </p:blipFill>
        <p:spPr>
          <a:xfrm>
            <a:off x="643916" y="1769252"/>
            <a:ext cx="7628168" cy="1381452"/>
          </a:xfrm>
          <a:prstGeom prst="rect">
            <a:avLst/>
          </a:prstGeom>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b="1" dirty="0" smtClean="0">
                <a:solidFill>
                  <a:srgbClr val="404040"/>
                </a:solidFill>
                <a:latin typeface="微软雅黑" panose="020B0503020204020204" charset="-122"/>
                <a:ea typeface="微软雅黑" panose="020B0503020204020204" charset="-122"/>
              </a:rPr>
              <a:t>overMint</a:t>
            </a:r>
            <a:r>
              <a:rPr lang="zh-CN" altLang="en-US" b="1" dirty="0">
                <a:solidFill>
                  <a:srgbClr val="404040"/>
                </a:solidFill>
                <a:latin typeface="微软雅黑" panose="020B0503020204020204" charset="-122"/>
                <a:ea typeface="微软雅黑" panose="020B0503020204020204" charset="-122"/>
              </a:rPr>
              <a:t>: 超额铸币(CVE-2018-11809)</a:t>
            </a:r>
          </a:p>
        </p:txBody>
      </p:sp>
      <p:sp>
        <p:nvSpPr>
          <p:cNvPr id="3" name="内容占位符 2"/>
          <p:cNvSpPr>
            <a:spLocks noGrp="1"/>
          </p:cNvSpPr>
          <p:nvPr>
            <p:ph idx="1"/>
          </p:nvPr>
        </p:nvSpPr>
        <p:spPr>
          <a:xfrm>
            <a:off x="125128" y="614007"/>
            <a:ext cx="8884118" cy="607749"/>
          </a:xfrm>
        </p:spPr>
        <p:txBody>
          <a:bodyPr>
            <a:normAutofit/>
          </a:bodyPr>
          <a:lstStyle/>
          <a:p>
            <a:r>
              <a:rPr lang="zh-CN" altLang="en-US" b="1" i="1" dirty="0">
                <a:solidFill>
                  <a:schemeClr val="tx1">
                    <a:lumMod val="75000"/>
                    <a:lumOff val="25000"/>
                  </a:schemeClr>
                </a:solidFill>
                <a:latin typeface="微软雅黑" panose="020B0503020204020204" charset="-122"/>
                <a:ea typeface="微软雅黑" panose="020B0503020204020204" charset="-122"/>
              </a:rPr>
              <a:t>漏洞描述</a:t>
            </a:r>
            <a:r>
              <a:rPr lang="zh-CN" altLang="en-US" b="1" i="1" dirty="0" smtClean="0">
                <a:solidFill>
                  <a:schemeClr val="tx1">
                    <a:lumMod val="75000"/>
                    <a:lumOff val="25000"/>
                  </a:schemeClr>
                </a:solidFill>
                <a:latin typeface="微软雅黑" panose="020B0503020204020204" charset="-122"/>
                <a:ea typeface="微软雅黑" panose="020B0503020204020204" charset="-122"/>
              </a:rPr>
              <a:t>：</a:t>
            </a:r>
            <a:r>
              <a:rPr lang="zh-CN" altLang="en-US" dirty="0">
                <a:solidFill>
                  <a:schemeClr val="tx1">
                    <a:lumMod val="75000"/>
                    <a:lumOff val="25000"/>
                  </a:schemeClr>
                </a:solidFill>
                <a:latin typeface="仿宋" panose="02010609060101010101" charset="-122"/>
                <a:ea typeface="仿宋" panose="02010609060101010101" charset="-122"/>
                <a:cs typeface="仿宋" panose="02010609060101010101" charset="-122"/>
              </a:rPr>
              <a:t>管理员通过构造恶意参数，可以绕过程序中规定的token发行上限，实现超额铸币</a:t>
            </a:r>
            <a:r>
              <a:rPr lang="zh-CN" altLang="en-US" dirty="0" smtClean="0">
                <a:solidFill>
                  <a:schemeClr val="tx1">
                    <a:lumMod val="75000"/>
                    <a:lumOff val="25000"/>
                  </a:schemeClr>
                </a:solidFill>
                <a:latin typeface="仿宋" panose="02010609060101010101" charset="-122"/>
                <a:ea typeface="仿宋" panose="02010609060101010101" charset="-122"/>
                <a:cs typeface="仿宋" panose="02010609060101010101" charset="-122"/>
              </a:rPr>
              <a:t>。</a:t>
            </a:r>
            <a:endParaRPr lang="zh-CN" altLang="en-US" dirty="0">
              <a:solidFill>
                <a:schemeClr val="tx1">
                  <a:lumMod val="75000"/>
                  <a:lumOff val="25000"/>
                </a:schemeClr>
              </a:solidFill>
              <a:latin typeface="仿宋" panose="02010609060101010101" charset="-122"/>
              <a:ea typeface="仿宋" panose="02010609060101010101" charset="-122"/>
              <a:cs typeface="仿宋" panose="02010609060101010101" charset="-122"/>
            </a:endParaRPr>
          </a:p>
          <a:p>
            <a:endParaRPr lang="zh-CN" altLang="en-US" dirty="0"/>
          </a:p>
        </p:txBody>
      </p:sp>
      <p:sp>
        <p:nvSpPr>
          <p:cNvPr id="4" name="灯片编号占位符 3"/>
          <p:cNvSpPr>
            <a:spLocks noGrp="1"/>
          </p:cNvSpPr>
          <p:nvPr>
            <p:ph type="sldNum" sz="quarter" idx="12"/>
          </p:nvPr>
        </p:nvSpPr>
        <p:spPr/>
        <p:txBody>
          <a:bodyPr/>
          <a:lstStyle/>
          <a:p>
            <a:fld id="{565CE74E-AB26-4998-AD42-012C4C1AD076}" type="slidenum">
              <a:rPr lang="zh-CN" altLang="en-US" smtClean="0"/>
              <a:t>29</a:t>
            </a:fld>
            <a:endParaRPr lang="zh-CN" altLang="en-US" dirty="0"/>
          </a:p>
        </p:txBody>
      </p:sp>
      <p:sp>
        <p:nvSpPr>
          <p:cNvPr id="6" name="文本框 5"/>
          <p:cNvSpPr txBox="1"/>
          <p:nvPr/>
        </p:nvSpPr>
        <p:spPr>
          <a:xfrm>
            <a:off x="643916" y="3150704"/>
            <a:ext cx="7628168" cy="369332"/>
          </a:xfrm>
          <a:prstGeom prst="rect">
            <a:avLst/>
          </a:prstGeom>
          <a:noFill/>
        </p:spPr>
        <p:txBody>
          <a:bodyPr wrap="square">
            <a:spAutoFit/>
          </a:bodyPr>
          <a:lstStyle/>
          <a:p>
            <a:pPr algn="ctr">
              <a:defRPr/>
            </a:pPr>
            <a:r>
              <a:rPr lang="zh-CN" altLang="en-US" sz="1800" dirty="0">
                <a:solidFill>
                  <a:schemeClr val="tx1">
                    <a:lumMod val="75000"/>
                    <a:lumOff val="25000"/>
                  </a:schemeClr>
                </a:solidFill>
                <a:latin typeface="微软雅黑" panose="020B0503020204020204" charset="-122"/>
                <a:ea typeface="微软雅黑" panose="020B0503020204020204" charset="-122"/>
              </a:rPr>
              <a:t>漏洞合约  Playkey (PKT)</a:t>
            </a:r>
          </a:p>
        </p:txBody>
      </p:sp>
      <p:sp>
        <p:nvSpPr>
          <p:cNvPr id="7" name="文本框 6"/>
          <p:cNvSpPr txBox="1"/>
          <p:nvPr/>
        </p:nvSpPr>
        <p:spPr>
          <a:xfrm>
            <a:off x="28876" y="3914443"/>
            <a:ext cx="8858246" cy="923330"/>
          </a:xfrm>
          <a:prstGeom prst="rect">
            <a:avLst/>
          </a:prstGeom>
          <a:noFill/>
        </p:spPr>
        <p:txBody>
          <a:bodyPr wrap="square" rtlCol="0">
            <a:spAutoFit/>
          </a:bodyPr>
          <a:lstStyle/>
          <a:p>
            <a:r>
              <a:rPr lang="zh-CN" altLang="en-US" sz="1800" b="1" i="1" dirty="0">
                <a:latin typeface="微软雅黑" panose="020B0503020204020204" charset="-122"/>
                <a:ea typeface="微软雅黑" panose="020B0503020204020204" charset="-122"/>
              </a:rPr>
              <a:t>漏洞原理</a:t>
            </a:r>
            <a:r>
              <a:rPr lang="zh-CN" altLang="en-US" sz="1800" b="1" i="1" dirty="0" smtClean="0">
                <a:latin typeface="微软雅黑" panose="020B0503020204020204" charset="-122"/>
                <a:ea typeface="微软雅黑" panose="020B0503020204020204" charset="-122"/>
              </a:rPr>
              <a:t>：</a:t>
            </a:r>
            <a:r>
              <a:rPr lang="zh-CN" altLang="en-US" sz="1800" dirty="0">
                <a:latin typeface="仿宋" panose="02010609060101010101" charset="-122"/>
                <a:ea typeface="仿宋" panose="02010609060101010101" charset="-122"/>
                <a:cs typeface="仿宋" panose="02010609060101010101" charset="-122"/>
              </a:rPr>
              <a:t> _value在函数调用时被设置为精心构造的极大值，</a:t>
            </a:r>
            <a:r>
              <a:rPr lang="zh-CN" altLang="en-US" sz="1800" dirty="0" smtClean="0">
                <a:latin typeface="仿宋" panose="02010609060101010101" charset="-122"/>
                <a:ea typeface="仿宋" panose="02010609060101010101" charset="-122"/>
                <a:cs typeface="仿宋" panose="02010609060101010101" charset="-122"/>
              </a:rPr>
              <a:t>使得“totalSupply </a:t>
            </a:r>
            <a:r>
              <a:rPr lang="zh-CN" altLang="en-US" sz="1800" dirty="0">
                <a:latin typeface="仿宋" panose="02010609060101010101" charset="-122"/>
                <a:ea typeface="仿宋" panose="02010609060101010101" charset="-122"/>
                <a:cs typeface="仿宋" panose="02010609060101010101" charset="-122"/>
              </a:rPr>
              <a:t>+ _</a:t>
            </a:r>
            <a:r>
              <a:rPr lang="zh-CN" altLang="en-US" sz="1800" dirty="0" smtClean="0">
                <a:latin typeface="仿宋" panose="02010609060101010101" charset="-122"/>
                <a:ea typeface="仿宋" panose="02010609060101010101" charset="-122"/>
                <a:cs typeface="仿宋" panose="02010609060101010101" charset="-122"/>
              </a:rPr>
              <a:t>value”计算</a:t>
            </a:r>
            <a:r>
              <a:rPr lang="zh-CN" altLang="en-US" sz="1800" dirty="0">
                <a:latin typeface="仿宋" panose="02010609060101010101" charset="-122"/>
                <a:ea typeface="仿宋" panose="02010609060101010101" charset="-122"/>
                <a:cs typeface="仿宋" panose="02010609060101010101" charset="-122"/>
              </a:rPr>
              <a:t>结果溢出后小于tokenLimit，从而轻易绕过L237行的铸币上限检测，达到超额铸币的</a:t>
            </a:r>
            <a:r>
              <a:rPr lang="zh-CN" altLang="en-US" sz="1800" dirty="0" smtClean="0">
                <a:latin typeface="仿宋" panose="02010609060101010101" charset="-122"/>
                <a:ea typeface="仿宋" panose="02010609060101010101" charset="-122"/>
                <a:cs typeface="仿宋" panose="02010609060101010101" charset="-122"/>
              </a:rPr>
              <a:t>目的。</a:t>
            </a:r>
            <a:endParaRPr lang="zh-CN" altLang="en-US" sz="1800" dirty="0">
              <a:latin typeface="仿宋" panose="02010609060101010101" charset="-122"/>
              <a:ea typeface="仿宋" panose="02010609060101010101" charset="-122"/>
              <a:cs typeface="仿宋" panose="02010609060101010101" charset="-122"/>
            </a:endParaRPr>
          </a:p>
        </p:txBody>
      </p:sp>
      <p:pic>
        <p:nvPicPr>
          <p:cNvPr id="10" name="image5.png"/>
          <p:cNvPicPr preferRelativeResize="0"/>
          <p:nvPr/>
        </p:nvPicPr>
        <p:blipFill>
          <a:blip r:embed="rId3"/>
          <a:srcRect/>
          <a:stretch>
            <a:fillRect/>
          </a:stretch>
        </p:blipFill>
        <p:spPr>
          <a:xfrm>
            <a:off x="643916" y="1377746"/>
            <a:ext cx="7628168" cy="1772958"/>
          </a:xfrm>
          <a:prstGeom prst="rect">
            <a:avLst/>
          </a:prstGeom>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en-US" altLang="zh-CN" sz="3600" b="1" dirty="0" smtClean="0">
                <a:solidFill>
                  <a:srgbClr val="21AB38"/>
                </a:solidFill>
                <a:latin typeface="Arial" panose="020B0604020202020204" pitchFamily="34" charset="0"/>
                <a:cs typeface="Arial" panose="020B0604020202020204" pitchFamily="34" charset="0"/>
              </a:rPr>
              <a:t>Contents</a:t>
            </a:r>
            <a:endParaRPr lang="zh-CN" altLang="en-US" sz="3600" b="1" dirty="0"/>
          </a:p>
        </p:txBody>
      </p:sp>
      <p:sp>
        <p:nvSpPr>
          <p:cNvPr id="4" name="灯片编号占位符 3"/>
          <p:cNvSpPr>
            <a:spLocks noGrp="1"/>
          </p:cNvSpPr>
          <p:nvPr>
            <p:ph type="sldNum" sz="quarter" idx="12"/>
          </p:nvPr>
        </p:nvSpPr>
        <p:spPr/>
        <p:txBody>
          <a:bodyPr/>
          <a:lstStyle/>
          <a:p>
            <a:fld id="{565CE74E-AB26-4998-AD42-012C4C1AD076}" type="slidenum">
              <a:rPr lang="zh-CN" altLang="en-US" smtClean="0"/>
              <a:t>3</a:t>
            </a:fld>
            <a:endParaRPr lang="zh-CN" altLang="en-US" dirty="0"/>
          </a:p>
        </p:txBody>
      </p:sp>
      <p:sp>
        <p:nvSpPr>
          <p:cNvPr id="15" name="矩形 16"/>
          <p:cNvSpPr/>
          <p:nvPr/>
        </p:nvSpPr>
        <p:spPr>
          <a:xfrm>
            <a:off x="0" y="1970192"/>
            <a:ext cx="1565141" cy="1434815"/>
          </a:xfrm>
          <a:prstGeom prst="rect">
            <a:avLst/>
          </a:prstGeom>
          <a:solidFill>
            <a:srgbClr val="087C3F"/>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dirty="0">
              <a:ln>
                <a:noFill/>
              </a:ln>
              <a:solidFill>
                <a:srgbClr val="000000"/>
              </a:solidFill>
              <a:effectLst/>
              <a:uFillTx/>
              <a:latin typeface="+mn-lt"/>
              <a:ea typeface="+mn-ea"/>
              <a:cs typeface="+mn-cs"/>
              <a:sym typeface="Arial" panose="020B0604020202020204"/>
            </a:endParaRPr>
          </a:p>
        </p:txBody>
      </p:sp>
      <p:sp>
        <p:nvSpPr>
          <p:cNvPr id="16" name="文本框 4"/>
          <p:cNvSpPr txBox="1"/>
          <p:nvPr/>
        </p:nvSpPr>
        <p:spPr>
          <a:xfrm>
            <a:off x="70621" y="2086456"/>
            <a:ext cx="1437729" cy="120032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pPr>
            <a:r>
              <a:rPr kumimoji="0" lang="en-US" altLang="zh-CN" sz="1800" b="0" i="0" u="none" strike="noStrike" cap="none" spc="0" normalizeH="0" baseline="0" dirty="0" smtClean="0">
                <a:ln>
                  <a:noFill/>
                </a:ln>
                <a:solidFill>
                  <a:schemeClr val="bg1"/>
                </a:solidFill>
                <a:effectLst/>
                <a:uFillTx/>
                <a:latin typeface="Gulim" panose="020B0600000101010101" pitchFamily="34" charset="-127"/>
                <a:ea typeface="Gulim" panose="020B0600000101010101" pitchFamily="34" charset="-127"/>
                <a:sym typeface="Arial" panose="020B0604020202020204"/>
              </a:rPr>
              <a:t>PART /</a:t>
            </a:r>
            <a:r>
              <a:rPr kumimoji="0" lang="en-US" altLang="zh-CN" sz="1800" b="0" i="0" u="none" strike="noStrike" cap="none" spc="0" normalizeH="0" dirty="0" smtClean="0">
                <a:ln>
                  <a:noFill/>
                </a:ln>
                <a:solidFill>
                  <a:schemeClr val="bg1"/>
                </a:solidFill>
                <a:effectLst/>
                <a:uFillTx/>
                <a:latin typeface="Gulim" panose="020B0600000101010101" pitchFamily="34" charset="-127"/>
                <a:ea typeface="Gulim" panose="020B0600000101010101" pitchFamily="34" charset="-127"/>
                <a:sym typeface="Arial" panose="020B0604020202020204"/>
              </a:rPr>
              <a:t> 01</a:t>
            </a:r>
          </a:p>
          <a:p>
            <a:pPr marL="0" marR="0" indent="0" algn="ctr"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dirty="0">
              <a:ln>
                <a:noFill/>
              </a:ln>
              <a:solidFill>
                <a:schemeClr val="bg1"/>
              </a:solidFill>
              <a:effectLst/>
              <a:uFillTx/>
              <a:latin typeface="Gulim" panose="020B0600000101010101" pitchFamily="34" charset="-127"/>
              <a:ea typeface="Gulim" panose="020B0600000101010101" pitchFamily="34" charset="-127"/>
              <a:sym typeface="Arial" panose="020B0604020202020204"/>
            </a:endParaRPr>
          </a:p>
          <a:p>
            <a:pPr marL="0" marR="0" indent="0" algn="ctr" defTabSz="914400" rtl="0" fontAlgn="auto" latinLnBrk="0" hangingPunct="0">
              <a:lnSpc>
                <a:spcPct val="100000"/>
              </a:lnSpc>
              <a:spcBef>
                <a:spcPts val="0"/>
              </a:spcBef>
              <a:spcAft>
                <a:spcPts val="0"/>
              </a:spcAft>
              <a:buClrTx/>
              <a:buSzTx/>
              <a:buFontTx/>
              <a:buNone/>
            </a:pPr>
            <a:r>
              <a:rPr kumimoji="0" lang="zh-CN" altLang="en-US" sz="1800" b="0" i="0" u="none" strike="noStrike" cap="none" spc="0" normalizeH="0" baseline="0" dirty="0">
                <a:ln>
                  <a:noFill/>
                </a:ln>
                <a:solidFill>
                  <a:schemeClr val="bg1"/>
                </a:solidFill>
                <a:effectLst/>
                <a:uFillTx/>
                <a:latin typeface="Gulim" panose="020B0600000101010101" pitchFamily="34" charset="-127"/>
                <a:ea typeface="Gulim" panose="020B0600000101010101" pitchFamily="34" charset="-127"/>
                <a:sym typeface="Arial" panose="020B0604020202020204"/>
              </a:rPr>
              <a:t>区块链背景介绍</a:t>
            </a:r>
          </a:p>
        </p:txBody>
      </p:sp>
      <p:sp>
        <p:nvSpPr>
          <p:cNvPr id="17" name="矩形 17"/>
          <p:cNvSpPr/>
          <p:nvPr/>
        </p:nvSpPr>
        <p:spPr>
          <a:xfrm>
            <a:off x="1565141" y="1968233"/>
            <a:ext cx="2048984" cy="1436774"/>
          </a:xfrm>
          <a:prstGeom prst="rect">
            <a:avLst/>
          </a:prstGeom>
          <a:solidFill>
            <a:srgbClr val="38AA47"/>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n-lt"/>
              <a:ea typeface="+mn-ea"/>
              <a:cs typeface="+mn-cs"/>
              <a:sym typeface="Arial" panose="020B0604020202020204"/>
            </a:endParaRPr>
          </a:p>
        </p:txBody>
      </p:sp>
      <p:sp>
        <p:nvSpPr>
          <p:cNvPr id="18" name="文本框 17"/>
          <p:cNvSpPr txBox="1"/>
          <p:nvPr/>
        </p:nvSpPr>
        <p:spPr>
          <a:xfrm>
            <a:off x="1090661" y="2118492"/>
            <a:ext cx="2960913" cy="923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pPr>
            <a:r>
              <a:rPr kumimoji="0" lang="en-US" altLang="zh-CN" sz="1800" b="0" i="0" u="none" strike="noStrike" cap="none" spc="0" normalizeH="0" baseline="0" dirty="0" smtClean="0">
                <a:ln>
                  <a:noFill/>
                </a:ln>
                <a:solidFill>
                  <a:schemeClr val="bg1"/>
                </a:solidFill>
                <a:effectLst/>
                <a:uFillTx/>
                <a:latin typeface="Gulim" panose="020B0600000101010101" pitchFamily="34" charset="-127"/>
                <a:ea typeface="Gulim" panose="020B0600000101010101" pitchFamily="34" charset="-127"/>
                <a:sym typeface="Arial" panose="020B0604020202020204"/>
              </a:rPr>
              <a:t>PART /</a:t>
            </a:r>
            <a:r>
              <a:rPr kumimoji="0" lang="en-US" altLang="zh-CN" sz="1800" b="0" i="0" u="none" strike="noStrike" cap="none" spc="0" normalizeH="0" dirty="0" smtClean="0">
                <a:ln>
                  <a:noFill/>
                </a:ln>
                <a:solidFill>
                  <a:schemeClr val="bg1"/>
                </a:solidFill>
                <a:effectLst/>
                <a:uFillTx/>
                <a:latin typeface="Gulim" panose="020B0600000101010101" pitchFamily="34" charset="-127"/>
                <a:ea typeface="Gulim" panose="020B0600000101010101" pitchFamily="34" charset="-127"/>
                <a:sym typeface="Arial" panose="020B0604020202020204"/>
              </a:rPr>
              <a:t> 02</a:t>
            </a:r>
          </a:p>
          <a:p>
            <a:pPr marL="0" marR="0" indent="0" algn="ctr"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dirty="0">
              <a:ln>
                <a:noFill/>
              </a:ln>
              <a:solidFill>
                <a:schemeClr val="bg1"/>
              </a:solidFill>
              <a:effectLst/>
              <a:uFillTx/>
              <a:latin typeface="Gulim" panose="020B0600000101010101" pitchFamily="34" charset="-127"/>
              <a:ea typeface="Gulim" panose="020B0600000101010101" pitchFamily="34" charset="-127"/>
              <a:sym typeface="Arial" panose="020B0604020202020204"/>
            </a:endParaRPr>
          </a:p>
          <a:p>
            <a:pPr marL="0" marR="0" indent="0" algn="ctr" defTabSz="914400" rtl="0" fontAlgn="auto" latinLnBrk="0" hangingPunct="0">
              <a:lnSpc>
                <a:spcPct val="100000"/>
              </a:lnSpc>
              <a:spcBef>
                <a:spcPts val="0"/>
              </a:spcBef>
              <a:spcAft>
                <a:spcPts val="0"/>
              </a:spcAft>
              <a:buClrTx/>
              <a:buSzTx/>
              <a:buFontTx/>
              <a:buNone/>
            </a:pPr>
            <a:r>
              <a:rPr kumimoji="0" lang="zh-CN" altLang="en-US" sz="1800" dirty="0">
                <a:ln>
                  <a:noFill/>
                </a:ln>
                <a:solidFill>
                  <a:schemeClr val="bg1"/>
                </a:solidFill>
                <a:effectLst/>
                <a:uFillTx/>
                <a:latin typeface="Gulim" panose="020B0600000101010101" pitchFamily="34" charset="-127"/>
                <a:ea typeface="Gulim" panose="020B0600000101010101" pitchFamily="34" charset="-127"/>
                <a:sym typeface="Arial" panose="020B0604020202020204"/>
              </a:rPr>
              <a:t>智能合约安全概述</a:t>
            </a:r>
            <a:endParaRPr kumimoji="0" lang="zh-CN" altLang="en-US" sz="1800" b="0" i="0" u="none" strike="noStrike" cap="none" spc="0" normalizeH="0" baseline="0" dirty="0">
              <a:ln>
                <a:noFill/>
              </a:ln>
              <a:solidFill>
                <a:schemeClr val="bg1"/>
              </a:solidFill>
              <a:effectLst/>
              <a:uFillTx/>
              <a:latin typeface="Gulim" panose="020B0600000101010101" pitchFamily="34" charset="-127"/>
              <a:ea typeface="Gulim" panose="020B0600000101010101" pitchFamily="34" charset="-127"/>
              <a:sym typeface="Arial" panose="020B0604020202020204"/>
            </a:endParaRPr>
          </a:p>
        </p:txBody>
      </p:sp>
      <p:sp>
        <p:nvSpPr>
          <p:cNvPr id="19" name="矩形 19"/>
          <p:cNvSpPr/>
          <p:nvPr/>
        </p:nvSpPr>
        <p:spPr>
          <a:xfrm>
            <a:off x="3621883" y="1970543"/>
            <a:ext cx="2055376" cy="1434464"/>
          </a:xfrm>
          <a:prstGeom prst="rect">
            <a:avLst/>
          </a:prstGeom>
          <a:solidFill>
            <a:srgbClr val="E2943F"/>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n-lt"/>
              <a:ea typeface="+mn-ea"/>
              <a:cs typeface="+mn-cs"/>
              <a:sym typeface="Arial" panose="020B0604020202020204"/>
            </a:endParaRPr>
          </a:p>
        </p:txBody>
      </p:sp>
      <p:sp>
        <p:nvSpPr>
          <p:cNvPr id="20" name="文本框 10"/>
          <p:cNvSpPr txBox="1"/>
          <p:nvPr/>
        </p:nvSpPr>
        <p:spPr>
          <a:xfrm>
            <a:off x="3331217" y="2154418"/>
            <a:ext cx="2960913" cy="120032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pPr>
            <a:r>
              <a:rPr kumimoji="0" lang="en-US" altLang="zh-CN" sz="1800" b="0" i="0" u="none" strike="noStrike" cap="none" spc="0" normalizeH="0" baseline="0" dirty="0" smtClean="0">
                <a:ln>
                  <a:noFill/>
                </a:ln>
                <a:solidFill>
                  <a:schemeClr val="bg1"/>
                </a:solidFill>
                <a:effectLst/>
                <a:uFillTx/>
                <a:latin typeface="Gulim" panose="020B0600000101010101" pitchFamily="34" charset="-127"/>
                <a:ea typeface="Gulim" panose="020B0600000101010101" pitchFamily="34" charset="-127"/>
                <a:sym typeface="Arial" panose="020B0604020202020204"/>
              </a:rPr>
              <a:t>PART /</a:t>
            </a:r>
            <a:r>
              <a:rPr kumimoji="0" lang="en-US" altLang="zh-CN" sz="1800" b="0" i="0" u="none" strike="noStrike" cap="none" spc="0" normalizeH="0" dirty="0" smtClean="0">
                <a:ln>
                  <a:noFill/>
                </a:ln>
                <a:solidFill>
                  <a:schemeClr val="bg1"/>
                </a:solidFill>
                <a:effectLst/>
                <a:uFillTx/>
                <a:latin typeface="Gulim" panose="020B0600000101010101" pitchFamily="34" charset="-127"/>
                <a:ea typeface="Gulim" panose="020B0600000101010101" pitchFamily="34" charset="-127"/>
                <a:sym typeface="Arial" panose="020B0604020202020204"/>
              </a:rPr>
              <a:t> 03</a:t>
            </a:r>
          </a:p>
          <a:p>
            <a:pPr marL="0" marR="0" indent="0" algn="ctr"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dirty="0">
              <a:ln>
                <a:noFill/>
              </a:ln>
              <a:solidFill>
                <a:schemeClr val="bg1"/>
              </a:solidFill>
              <a:effectLst/>
              <a:uFillTx/>
              <a:latin typeface="Gulim" panose="020B0600000101010101" pitchFamily="34" charset="-127"/>
              <a:ea typeface="Gulim" panose="020B0600000101010101" pitchFamily="34" charset="-127"/>
              <a:sym typeface="Arial" panose="020B0604020202020204"/>
            </a:endParaRPr>
          </a:p>
          <a:p>
            <a:pPr marL="0" marR="0" indent="0" algn="ctr" defTabSz="914400" rtl="0" fontAlgn="auto" latinLnBrk="0" hangingPunct="0">
              <a:lnSpc>
                <a:spcPct val="100000"/>
              </a:lnSpc>
              <a:spcBef>
                <a:spcPts val="0"/>
              </a:spcBef>
              <a:spcAft>
                <a:spcPts val="0"/>
              </a:spcAft>
              <a:buClrTx/>
              <a:buSzTx/>
              <a:buFontTx/>
              <a:buNone/>
            </a:pPr>
            <a:r>
              <a:rPr kumimoji="0" lang="zh-CN" altLang="en-US" sz="1800" dirty="0">
                <a:ln>
                  <a:noFill/>
                </a:ln>
                <a:solidFill>
                  <a:schemeClr val="bg1"/>
                </a:solidFill>
                <a:effectLst/>
                <a:uFillTx/>
                <a:latin typeface="Gulim" panose="020B0600000101010101" pitchFamily="34" charset="-127"/>
                <a:ea typeface="Gulim" panose="020B0600000101010101" pitchFamily="34" charset="-127"/>
                <a:sym typeface="Arial" panose="020B0604020202020204"/>
              </a:rPr>
              <a:t>自动化漏洞挖掘</a:t>
            </a:r>
            <a:endParaRPr kumimoji="0" lang="zh-CN" altLang="en-US" sz="1800" b="0" i="0" u="none" strike="noStrike" cap="none" spc="0" normalizeH="0" baseline="0" dirty="0">
              <a:ln>
                <a:noFill/>
              </a:ln>
              <a:solidFill>
                <a:schemeClr val="bg1"/>
              </a:solidFill>
              <a:effectLst/>
              <a:uFillTx/>
              <a:latin typeface="Gulim" panose="020B0600000101010101" pitchFamily="34" charset="-127"/>
              <a:ea typeface="Gulim" panose="020B0600000101010101" pitchFamily="34" charset="-127"/>
              <a:sym typeface="Arial" panose="020B0604020202020204"/>
            </a:endParaRPr>
          </a:p>
          <a:p>
            <a:pPr marL="0" marR="0" indent="0" algn="ctr"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dirty="0">
              <a:ln>
                <a:noFill/>
              </a:ln>
              <a:solidFill>
                <a:schemeClr val="bg1"/>
              </a:solidFill>
              <a:effectLst/>
              <a:uFillTx/>
              <a:latin typeface="Gulim" panose="020B0600000101010101" pitchFamily="34" charset="-127"/>
              <a:ea typeface="Gulim" panose="020B0600000101010101" pitchFamily="34" charset="-127"/>
              <a:sym typeface="Arial" panose="020B0604020202020204"/>
            </a:endParaRPr>
          </a:p>
        </p:txBody>
      </p:sp>
      <p:sp>
        <p:nvSpPr>
          <p:cNvPr id="21" name="矩形 21"/>
          <p:cNvSpPr/>
          <p:nvPr/>
        </p:nvSpPr>
        <p:spPr>
          <a:xfrm>
            <a:off x="5677259" y="1968233"/>
            <a:ext cx="2060696" cy="1436774"/>
          </a:xfrm>
          <a:prstGeom prst="rect">
            <a:avLst/>
          </a:prstGeom>
          <a:solidFill>
            <a:srgbClr val="F7B200"/>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n-lt"/>
              <a:ea typeface="+mn-ea"/>
              <a:cs typeface="+mn-cs"/>
              <a:sym typeface="Arial" panose="020B0604020202020204"/>
            </a:endParaRPr>
          </a:p>
        </p:txBody>
      </p:sp>
      <p:sp>
        <p:nvSpPr>
          <p:cNvPr id="22" name="文本框 21"/>
          <p:cNvSpPr txBox="1"/>
          <p:nvPr/>
        </p:nvSpPr>
        <p:spPr>
          <a:xfrm>
            <a:off x="5602886" y="2118492"/>
            <a:ext cx="2060696" cy="120032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pPr>
            <a:r>
              <a:rPr kumimoji="0" lang="en-US" altLang="zh-CN" sz="1800" b="0" i="0" u="none" strike="noStrike" cap="none" spc="0" normalizeH="0" baseline="0" dirty="0" smtClean="0">
                <a:ln>
                  <a:noFill/>
                </a:ln>
                <a:solidFill>
                  <a:schemeClr val="bg1"/>
                </a:solidFill>
                <a:effectLst/>
                <a:uFillTx/>
                <a:latin typeface="Gulim" panose="020B0600000101010101" pitchFamily="34" charset="-127"/>
                <a:ea typeface="Gulim" panose="020B0600000101010101" pitchFamily="34" charset="-127"/>
                <a:sym typeface="Arial" panose="020B0604020202020204"/>
              </a:rPr>
              <a:t>PART /</a:t>
            </a:r>
            <a:r>
              <a:rPr kumimoji="0" lang="en-US" altLang="zh-CN" sz="1800" b="0" i="0" u="none" strike="noStrike" cap="none" spc="0" normalizeH="0" dirty="0" smtClean="0">
                <a:ln>
                  <a:noFill/>
                </a:ln>
                <a:solidFill>
                  <a:schemeClr val="bg1"/>
                </a:solidFill>
                <a:effectLst/>
                <a:uFillTx/>
                <a:latin typeface="Gulim" panose="020B0600000101010101" pitchFamily="34" charset="-127"/>
                <a:ea typeface="Gulim" panose="020B0600000101010101" pitchFamily="34" charset="-127"/>
                <a:sym typeface="Arial" panose="020B0604020202020204"/>
              </a:rPr>
              <a:t> 04</a:t>
            </a:r>
          </a:p>
          <a:p>
            <a:pPr marL="0" marR="0" indent="0" algn="ctr"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dirty="0">
              <a:ln>
                <a:noFill/>
              </a:ln>
              <a:solidFill>
                <a:schemeClr val="bg1"/>
              </a:solidFill>
              <a:effectLst/>
              <a:uFillTx/>
              <a:latin typeface="Gulim" panose="020B0600000101010101" pitchFamily="34" charset="-127"/>
              <a:ea typeface="Gulim" panose="020B0600000101010101" pitchFamily="34" charset="-127"/>
              <a:sym typeface="Arial" panose="020B0604020202020204"/>
            </a:endParaRPr>
          </a:p>
          <a:p>
            <a:pPr marL="0" marR="0" indent="0" algn="ctr" defTabSz="914400" rtl="0" fontAlgn="auto" latinLnBrk="0" hangingPunct="0">
              <a:lnSpc>
                <a:spcPct val="100000"/>
              </a:lnSpc>
              <a:spcBef>
                <a:spcPts val="0"/>
              </a:spcBef>
              <a:spcAft>
                <a:spcPts val="0"/>
              </a:spcAft>
              <a:buClrTx/>
              <a:buSzTx/>
              <a:buFontTx/>
              <a:buNone/>
            </a:pPr>
            <a:r>
              <a:rPr kumimoji="0" lang="zh-CN" altLang="en-US" sz="1800" dirty="0">
                <a:ln>
                  <a:noFill/>
                </a:ln>
                <a:solidFill>
                  <a:schemeClr val="bg1"/>
                </a:solidFill>
                <a:effectLst/>
                <a:uFillTx/>
                <a:latin typeface="Gulim" panose="020B0600000101010101" pitchFamily="34" charset="-127"/>
                <a:ea typeface="Gulim" panose="020B0600000101010101" pitchFamily="34" charset="-127"/>
                <a:sym typeface="Arial" panose="020B0604020202020204"/>
              </a:rPr>
              <a:t>挖掘效果评估</a:t>
            </a:r>
            <a:endParaRPr kumimoji="0" lang="zh-CN" altLang="en-US" sz="1800" b="0" i="0" u="none" strike="noStrike" cap="none" spc="0" normalizeH="0" baseline="0" dirty="0">
              <a:ln>
                <a:noFill/>
              </a:ln>
              <a:solidFill>
                <a:schemeClr val="bg1"/>
              </a:solidFill>
              <a:effectLst/>
              <a:uFillTx/>
              <a:latin typeface="Gulim" panose="020B0600000101010101" pitchFamily="34" charset="-127"/>
              <a:ea typeface="Gulim" panose="020B0600000101010101" pitchFamily="34" charset="-127"/>
              <a:sym typeface="Arial" panose="020B0604020202020204"/>
            </a:endParaRPr>
          </a:p>
          <a:p>
            <a:pPr marL="0" marR="0" indent="0" algn="ctr"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dirty="0">
              <a:ln>
                <a:noFill/>
              </a:ln>
              <a:solidFill>
                <a:schemeClr val="bg1"/>
              </a:solidFill>
              <a:effectLst/>
              <a:uFillTx/>
              <a:latin typeface="Gulim" panose="020B0600000101010101" pitchFamily="34" charset="-127"/>
              <a:ea typeface="Gulim" panose="020B0600000101010101" pitchFamily="34" charset="-127"/>
              <a:sym typeface="Arial" panose="020B0604020202020204"/>
            </a:endParaRPr>
          </a:p>
        </p:txBody>
      </p:sp>
      <p:sp>
        <p:nvSpPr>
          <p:cNvPr id="25" name="矩形 22"/>
          <p:cNvSpPr/>
          <p:nvPr/>
        </p:nvSpPr>
        <p:spPr>
          <a:xfrm>
            <a:off x="7740393" y="1968233"/>
            <a:ext cx="1403607" cy="1436774"/>
          </a:xfrm>
          <a:prstGeom prst="rect">
            <a:avLst/>
          </a:prstGeom>
          <a:solidFill>
            <a:srgbClr val="92D050"/>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lang="zh-CN" altLang="en-US">
              <a:solidFill>
                <a:srgbClr val="00B0F0"/>
              </a:solidFill>
              <a:sym typeface="Arial" panose="020B0604020202020204"/>
            </a:endParaRPr>
          </a:p>
        </p:txBody>
      </p:sp>
      <p:sp>
        <p:nvSpPr>
          <p:cNvPr id="26" name="文本框 30"/>
          <p:cNvSpPr txBox="1"/>
          <p:nvPr/>
        </p:nvSpPr>
        <p:spPr>
          <a:xfrm>
            <a:off x="7755942" y="2154418"/>
            <a:ext cx="1323913" cy="923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pPr>
            <a:r>
              <a:rPr kumimoji="0" lang="en-US" altLang="zh-CN" sz="1800" b="0" i="0" u="none" strike="noStrike" cap="none" spc="0" normalizeH="0" baseline="0" dirty="0" smtClean="0">
                <a:ln>
                  <a:noFill/>
                </a:ln>
                <a:solidFill>
                  <a:schemeClr val="bg1"/>
                </a:solidFill>
                <a:effectLst/>
                <a:uFillTx/>
                <a:latin typeface="Gulim" panose="020B0600000101010101" pitchFamily="34" charset="-127"/>
                <a:ea typeface="Gulim" panose="020B0600000101010101" pitchFamily="34" charset="-127"/>
                <a:sym typeface="Arial" panose="020B0604020202020204"/>
              </a:rPr>
              <a:t>PART /</a:t>
            </a:r>
            <a:r>
              <a:rPr kumimoji="0" lang="en-US" altLang="zh-CN" sz="1800" b="0" i="0" u="none" strike="noStrike" cap="none" spc="0" normalizeH="0" dirty="0" smtClean="0">
                <a:ln>
                  <a:noFill/>
                </a:ln>
                <a:solidFill>
                  <a:schemeClr val="bg1"/>
                </a:solidFill>
                <a:effectLst/>
                <a:uFillTx/>
                <a:latin typeface="Gulim" panose="020B0600000101010101" pitchFamily="34" charset="-127"/>
                <a:ea typeface="Gulim" panose="020B0600000101010101" pitchFamily="34" charset="-127"/>
                <a:sym typeface="Arial" panose="020B0604020202020204"/>
              </a:rPr>
              <a:t> 05</a:t>
            </a:r>
          </a:p>
          <a:p>
            <a:pPr marL="0" marR="0" indent="0" algn="ctr" defTabSz="914400" rtl="0" fontAlgn="auto" latinLnBrk="0" hangingPunct="0">
              <a:lnSpc>
                <a:spcPct val="100000"/>
              </a:lnSpc>
              <a:spcBef>
                <a:spcPts val="0"/>
              </a:spcBef>
              <a:spcAft>
                <a:spcPts val="0"/>
              </a:spcAft>
              <a:buClrTx/>
              <a:buSzTx/>
              <a:buFontTx/>
              <a:buNone/>
            </a:pPr>
            <a:endParaRPr kumimoji="0" lang="en-US" altLang="zh-CN" sz="1800" dirty="0" smtClean="0">
              <a:ln>
                <a:noFill/>
              </a:ln>
              <a:solidFill>
                <a:schemeClr val="bg1"/>
              </a:solidFill>
              <a:effectLst/>
              <a:uFillTx/>
              <a:latin typeface="Gulim" panose="020B0600000101010101" pitchFamily="34" charset="-127"/>
              <a:ea typeface="Gulim" panose="020B0600000101010101" pitchFamily="34" charset="-127"/>
              <a:sym typeface="Arial" panose="020B0604020202020204"/>
            </a:endParaRPr>
          </a:p>
          <a:p>
            <a:pPr marL="0" marR="0" indent="0" algn="ctr" defTabSz="914400" rtl="0" fontAlgn="auto" latinLnBrk="0" hangingPunct="0">
              <a:lnSpc>
                <a:spcPct val="100000"/>
              </a:lnSpc>
              <a:spcBef>
                <a:spcPts val="0"/>
              </a:spcBef>
              <a:spcAft>
                <a:spcPts val="0"/>
              </a:spcAft>
              <a:buClrTx/>
              <a:buSzTx/>
              <a:buFontTx/>
              <a:buNone/>
            </a:pPr>
            <a:r>
              <a:rPr kumimoji="0" lang="zh-CN" altLang="en-US" sz="1800" dirty="0" smtClean="0">
                <a:ln>
                  <a:noFill/>
                </a:ln>
                <a:solidFill>
                  <a:schemeClr val="bg1"/>
                </a:solidFill>
                <a:effectLst/>
                <a:uFillTx/>
                <a:latin typeface="Gulim" panose="020B0600000101010101" pitchFamily="34" charset="-127"/>
                <a:ea typeface="Gulim" panose="020B0600000101010101" pitchFamily="34" charset="-127"/>
                <a:sym typeface="Arial" panose="020B0604020202020204"/>
              </a:rPr>
              <a:t>总结</a:t>
            </a:r>
            <a:endParaRPr kumimoji="0" lang="zh-CN" altLang="en-US" sz="1800" b="0" i="0" u="none" strike="noStrike" cap="none" spc="0" normalizeH="0" baseline="0" dirty="0">
              <a:ln>
                <a:noFill/>
              </a:ln>
              <a:solidFill>
                <a:schemeClr val="bg1"/>
              </a:solidFill>
              <a:effectLst/>
              <a:uFillTx/>
              <a:latin typeface="Gulim" panose="020B0600000101010101" pitchFamily="34" charset="-127"/>
              <a:ea typeface="Gulim" panose="020B0600000101010101" pitchFamily="34" charset="-127"/>
              <a:sym typeface="Arial" panose="020B0604020202020204"/>
            </a:endParaRPr>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b="1" dirty="0">
                <a:solidFill>
                  <a:srgbClr val="404040"/>
                </a:solidFill>
                <a:latin typeface="微软雅黑" panose="020B0503020204020204" charset="-122"/>
                <a:ea typeface="微软雅黑" panose="020B0503020204020204" charset="-122"/>
              </a:rPr>
              <a:t>allocateAny: 超额定向分配(CVE-2018-11810)</a:t>
            </a:r>
          </a:p>
        </p:txBody>
      </p:sp>
      <p:sp>
        <p:nvSpPr>
          <p:cNvPr id="3" name="内容占位符 2"/>
          <p:cNvSpPr>
            <a:spLocks noGrp="1"/>
          </p:cNvSpPr>
          <p:nvPr>
            <p:ph idx="1"/>
          </p:nvPr>
        </p:nvSpPr>
        <p:spPr>
          <a:xfrm>
            <a:off x="125128" y="614007"/>
            <a:ext cx="8884118" cy="807289"/>
          </a:xfrm>
        </p:spPr>
        <p:txBody>
          <a:bodyPr>
            <a:normAutofit/>
          </a:bodyPr>
          <a:lstStyle/>
          <a:p>
            <a:pPr>
              <a:spcBef>
                <a:spcPts val="0"/>
              </a:spcBef>
              <a:defRPr/>
            </a:pPr>
            <a:r>
              <a:rPr lang="zh-CN" altLang="en-US" b="1" i="1" dirty="0" smtClean="0">
                <a:solidFill>
                  <a:schemeClr val="tx1">
                    <a:lumMod val="75000"/>
                    <a:lumOff val="25000"/>
                  </a:schemeClr>
                </a:solidFill>
                <a:latin typeface="微软雅黑" panose="020B0503020204020204" charset="-122"/>
                <a:ea typeface="微软雅黑" panose="020B0503020204020204" charset="-122"/>
              </a:rPr>
              <a:t>漏洞</a:t>
            </a:r>
            <a:r>
              <a:rPr lang="zh-CN" altLang="en-US" b="1" i="1" dirty="0">
                <a:solidFill>
                  <a:schemeClr val="tx1">
                    <a:lumMod val="75000"/>
                    <a:lumOff val="25000"/>
                  </a:schemeClr>
                </a:solidFill>
                <a:latin typeface="微软雅黑" panose="020B0503020204020204" charset="-122"/>
                <a:ea typeface="微软雅黑" panose="020B0503020204020204" charset="-122"/>
              </a:rPr>
              <a:t>描述：</a:t>
            </a:r>
            <a:r>
              <a:rPr lang="zh-CN" altLang="en-US" dirty="0">
                <a:solidFill>
                  <a:schemeClr val="tx1">
                    <a:lumMod val="75000"/>
                    <a:lumOff val="25000"/>
                  </a:schemeClr>
                </a:solidFill>
                <a:latin typeface="仿宋" panose="02010609060101010101" charset="-122"/>
                <a:ea typeface="仿宋" panose="02010609060101010101" charset="-122"/>
                <a:cs typeface="仿宋" panose="02010609060101010101" charset="-122"/>
              </a:rPr>
              <a:t>管理员通过制造溢出来绕过合约中对单地址发币的最大上限，可以对指定地址分配超额的</a:t>
            </a:r>
            <a:r>
              <a:rPr lang="en-US" altLang="zh-CN" dirty="0">
                <a:solidFill>
                  <a:schemeClr val="tx1">
                    <a:lumMod val="75000"/>
                    <a:lumOff val="25000"/>
                  </a:schemeClr>
                </a:solidFill>
                <a:latin typeface="仿宋" panose="02010609060101010101" charset="-122"/>
                <a:ea typeface="仿宋" panose="02010609060101010101" charset="-122"/>
                <a:cs typeface="仿宋" panose="02010609060101010101" charset="-122"/>
              </a:rPr>
              <a:t>token</a:t>
            </a:r>
            <a:r>
              <a:rPr lang="zh-CN" altLang="en-US" dirty="0">
                <a:solidFill>
                  <a:schemeClr val="tx1">
                    <a:lumMod val="75000"/>
                    <a:lumOff val="25000"/>
                  </a:schemeClr>
                </a:solidFill>
                <a:latin typeface="仿宋" panose="02010609060101010101" charset="-122"/>
                <a:ea typeface="仿宋" panose="02010609060101010101" charset="-122"/>
                <a:cs typeface="仿宋" panose="02010609060101010101" charset="-122"/>
              </a:rPr>
              <a:t>，使得对单地址的发布上限</a:t>
            </a:r>
            <a:r>
              <a:rPr lang="zh-CN" altLang="en-US" dirty="0" smtClean="0">
                <a:solidFill>
                  <a:schemeClr val="tx1">
                    <a:lumMod val="75000"/>
                    <a:lumOff val="25000"/>
                  </a:schemeClr>
                </a:solidFill>
                <a:latin typeface="仿宋" panose="02010609060101010101" charset="-122"/>
                <a:ea typeface="仿宋" panose="02010609060101010101" charset="-122"/>
                <a:cs typeface="仿宋" panose="02010609060101010101" charset="-122"/>
              </a:rPr>
              <a:t>无效。</a:t>
            </a:r>
            <a:endParaRPr lang="zh-CN" altLang="en-US" dirty="0">
              <a:solidFill>
                <a:schemeClr val="tx1">
                  <a:lumMod val="75000"/>
                  <a:lumOff val="25000"/>
                </a:schemeClr>
              </a:solidFill>
              <a:latin typeface="仿宋" panose="02010609060101010101" charset="-122"/>
              <a:ea typeface="仿宋" panose="02010609060101010101" charset="-122"/>
              <a:cs typeface="仿宋" panose="02010609060101010101" charset="-122"/>
            </a:endParaRPr>
          </a:p>
          <a:p>
            <a:pPr>
              <a:spcBef>
                <a:spcPts val="0"/>
              </a:spcBef>
              <a:defRPr/>
            </a:pPr>
            <a:endParaRPr lang="zh-CN" altLang="en-US" sz="2000" dirty="0">
              <a:solidFill>
                <a:schemeClr val="tx1">
                  <a:lumMod val="75000"/>
                  <a:lumOff val="25000"/>
                </a:schemeClr>
              </a:solidFill>
              <a:latin typeface="仿宋" panose="02010609060101010101" charset="-122"/>
              <a:ea typeface="仿宋" panose="02010609060101010101" charset="-122"/>
              <a:cs typeface="仿宋" panose="02010609060101010101" charset="-122"/>
            </a:endParaRPr>
          </a:p>
        </p:txBody>
      </p:sp>
      <p:sp>
        <p:nvSpPr>
          <p:cNvPr id="4" name="灯片编号占位符 3"/>
          <p:cNvSpPr>
            <a:spLocks noGrp="1"/>
          </p:cNvSpPr>
          <p:nvPr>
            <p:ph type="sldNum" sz="quarter" idx="12"/>
          </p:nvPr>
        </p:nvSpPr>
        <p:spPr/>
        <p:txBody>
          <a:bodyPr/>
          <a:lstStyle/>
          <a:p>
            <a:fld id="{565CE74E-AB26-4998-AD42-012C4C1AD076}" type="slidenum">
              <a:rPr lang="zh-CN" altLang="en-US" smtClean="0"/>
              <a:t>30</a:t>
            </a:fld>
            <a:endParaRPr lang="zh-CN" altLang="en-US" dirty="0"/>
          </a:p>
        </p:txBody>
      </p:sp>
      <p:sp>
        <p:nvSpPr>
          <p:cNvPr id="7" name="文本框 6"/>
          <p:cNvSpPr txBox="1"/>
          <p:nvPr/>
        </p:nvSpPr>
        <p:spPr>
          <a:xfrm>
            <a:off x="28876" y="3914443"/>
            <a:ext cx="8858246" cy="923330"/>
          </a:xfrm>
          <a:prstGeom prst="rect">
            <a:avLst/>
          </a:prstGeom>
          <a:noFill/>
        </p:spPr>
        <p:txBody>
          <a:bodyPr wrap="square" rtlCol="0">
            <a:spAutoFit/>
          </a:bodyPr>
          <a:lstStyle/>
          <a:p>
            <a:r>
              <a:rPr lang="zh-CN" altLang="en-US" sz="1800" b="1" i="1" dirty="0">
                <a:latin typeface="微软雅黑" panose="020B0503020204020204" charset="-122"/>
                <a:ea typeface="微软雅黑" panose="020B0503020204020204" charset="-122"/>
              </a:rPr>
              <a:t>漏洞原理</a:t>
            </a:r>
            <a:r>
              <a:rPr lang="zh-CN" altLang="en-US" sz="1800" b="1" i="1" dirty="0" smtClean="0">
                <a:latin typeface="微软雅黑" panose="020B0503020204020204" charset="-122"/>
                <a:ea typeface="微软雅黑" panose="020B0503020204020204" charset="-122"/>
              </a:rPr>
              <a:t>：</a:t>
            </a:r>
            <a:r>
              <a:rPr lang="zh-CN" altLang="en-US" sz="1800" dirty="0">
                <a:latin typeface="仿宋" panose="02010609060101010101" charset="-122"/>
                <a:ea typeface="仿宋" panose="02010609060101010101" charset="-122"/>
                <a:cs typeface="仿宋" panose="02010609060101010101" charset="-122"/>
              </a:rPr>
              <a:t>一个极大的_amount可以使得算数加法</a:t>
            </a:r>
            <a:r>
              <a:rPr lang="zh-CN" altLang="en-US" sz="1800" dirty="0" smtClean="0">
                <a:latin typeface="仿宋" panose="02010609060101010101" charset="-122"/>
                <a:ea typeface="仿宋" panose="02010609060101010101" charset="-122"/>
                <a:cs typeface="仿宋" panose="02010609060101010101" charset="-122"/>
              </a:rPr>
              <a:t>运算“holdersAllocatedAmount </a:t>
            </a:r>
            <a:r>
              <a:rPr lang="zh-CN" altLang="en-US" sz="1800" dirty="0">
                <a:latin typeface="仿宋" panose="02010609060101010101" charset="-122"/>
                <a:ea typeface="仿宋" panose="02010609060101010101" charset="-122"/>
                <a:cs typeface="仿宋" panose="02010609060101010101" charset="-122"/>
              </a:rPr>
              <a:t>+ _</a:t>
            </a:r>
            <a:r>
              <a:rPr lang="zh-CN" altLang="en-US" sz="1800" dirty="0" smtClean="0">
                <a:latin typeface="仿宋" panose="02010609060101010101" charset="-122"/>
                <a:ea typeface="仿宋" panose="02010609060101010101" charset="-122"/>
                <a:cs typeface="仿宋" panose="02010609060101010101" charset="-122"/>
              </a:rPr>
              <a:t>amount”发生</a:t>
            </a:r>
            <a:r>
              <a:rPr lang="zh-CN" altLang="en-US" sz="1800" dirty="0">
                <a:latin typeface="仿宋" panose="02010609060101010101" charset="-122"/>
                <a:ea typeface="仿宋" panose="02010609060101010101" charset="-122"/>
                <a:cs typeface="仿宋" panose="02010609060101010101" charset="-122"/>
              </a:rPr>
              <a:t>整数溢出，变为一个极小值，从而绕过L286的检测，接下来给指定地址分配超额的</a:t>
            </a:r>
            <a:r>
              <a:rPr lang="en-US" altLang="zh-CN" sz="1800" dirty="0" smtClean="0">
                <a:latin typeface="仿宋" panose="02010609060101010101" charset="-122"/>
                <a:ea typeface="仿宋" panose="02010609060101010101" charset="-122"/>
                <a:cs typeface="仿宋" panose="02010609060101010101" charset="-122"/>
              </a:rPr>
              <a:t>token</a:t>
            </a:r>
            <a:r>
              <a:rPr lang="zh-CN" altLang="en-US" sz="1800" dirty="0" smtClean="0">
                <a:latin typeface="仿宋" panose="02010609060101010101" charset="-122"/>
                <a:ea typeface="仿宋" panose="02010609060101010101" charset="-122"/>
                <a:cs typeface="仿宋" panose="02010609060101010101" charset="-122"/>
              </a:rPr>
              <a:t>。</a:t>
            </a:r>
            <a:endParaRPr lang="zh-CN" altLang="en-US" sz="1800" dirty="0">
              <a:latin typeface="仿宋" panose="02010609060101010101" charset="-122"/>
              <a:ea typeface="仿宋" panose="02010609060101010101" charset="-122"/>
              <a:cs typeface="仿宋" panose="02010609060101010101" charset="-122"/>
            </a:endParaRPr>
          </a:p>
        </p:txBody>
      </p:sp>
      <p:pic>
        <p:nvPicPr>
          <p:cNvPr id="8" name="image2.png"/>
          <p:cNvPicPr preferRelativeResize="0"/>
          <p:nvPr/>
        </p:nvPicPr>
        <p:blipFill>
          <a:blip r:embed="rId3"/>
          <a:srcRect/>
          <a:stretch>
            <a:fillRect/>
          </a:stretch>
        </p:blipFill>
        <p:spPr>
          <a:xfrm>
            <a:off x="662339" y="1370193"/>
            <a:ext cx="7315200" cy="1980440"/>
          </a:xfrm>
          <a:prstGeom prst="rect">
            <a:avLst/>
          </a:prstGeom>
        </p:spPr>
      </p:pic>
      <p:sp>
        <p:nvSpPr>
          <p:cNvPr id="9" name="文本框 8"/>
          <p:cNvSpPr txBox="1"/>
          <p:nvPr/>
        </p:nvSpPr>
        <p:spPr>
          <a:xfrm>
            <a:off x="662339" y="3350667"/>
            <a:ext cx="7315200" cy="369332"/>
          </a:xfrm>
          <a:prstGeom prst="rect">
            <a:avLst/>
          </a:prstGeom>
          <a:noFill/>
        </p:spPr>
        <p:txBody>
          <a:bodyPr wrap="square">
            <a:spAutoFit/>
          </a:bodyPr>
          <a:lstStyle/>
          <a:p>
            <a:pPr algn="ctr" eaLnBrk="1" fontAlgn="auto" hangingPunct="1">
              <a:spcBef>
                <a:spcPts val="0"/>
              </a:spcBef>
              <a:spcAft>
                <a:spcPts val="0"/>
              </a:spcAft>
              <a:defRPr/>
            </a:pPr>
            <a:r>
              <a:rPr kumimoji="0" lang="zh-CN" altLang="en-US" sz="1800" dirty="0">
                <a:solidFill>
                  <a:schemeClr val="tx1">
                    <a:lumMod val="75000"/>
                    <a:lumOff val="25000"/>
                  </a:schemeClr>
                </a:solidFill>
                <a:latin typeface="微软雅黑" panose="020B0503020204020204" charset="-122"/>
                <a:ea typeface="微软雅黑" panose="020B0503020204020204" charset="-122"/>
              </a:rPr>
              <a:t>漏洞合约  LGO (LGO)</a:t>
            </a: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b="1" dirty="0">
                <a:solidFill>
                  <a:srgbClr val="404040"/>
                </a:solidFill>
                <a:latin typeface="微软雅黑" panose="020B0503020204020204" charset="-122"/>
                <a:ea typeface="微软雅黑" panose="020B0503020204020204" charset="-122"/>
              </a:rPr>
              <a:t>overBuy：超额购币（CVE-2018-11809）</a:t>
            </a:r>
          </a:p>
        </p:txBody>
      </p:sp>
      <p:sp>
        <p:nvSpPr>
          <p:cNvPr id="3" name="内容占位符 2"/>
          <p:cNvSpPr>
            <a:spLocks noGrp="1"/>
          </p:cNvSpPr>
          <p:nvPr>
            <p:ph idx="1"/>
          </p:nvPr>
        </p:nvSpPr>
        <p:spPr>
          <a:xfrm>
            <a:off x="125128" y="614007"/>
            <a:ext cx="8884118" cy="807289"/>
          </a:xfrm>
        </p:spPr>
        <p:txBody>
          <a:bodyPr>
            <a:normAutofit/>
          </a:bodyPr>
          <a:lstStyle/>
          <a:p>
            <a:pPr>
              <a:spcBef>
                <a:spcPts val="0"/>
              </a:spcBef>
              <a:defRPr/>
            </a:pPr>
            <a:r>
              <a:rPr lang="zh-CN" altLang="en-US" b="1" i="1" dirty="0" smtClean="0">
                <a:solidFill>
                  <a:schemeClr val="tx1">
                    <a:lumMod val="75000"/>
                    <a:lumOff val="25000"/>
                  </a:schemeClr>
                </a:solidFill>
                <a:latin typeface="微软雅黑" panose="020B0503020204020204" charset="-122"/>
                <a:ea typeface="微软雅黑" panose="020B0503020204020204" charset="-122"/>
              </a:rPr>
              <a:t>漏洞</a:t>
            </a:r>
            <a:r>
              <a:rPr lang="zh-CN" altLang="en-US" b="1" i="1" dirty="0">
                <a:solidFill>
                  <a:schemeClr val="tx1">
                    <a:lumMod val="75000"/>
                    <a:lumOff val="25000"/>
                  </a:schemeClr>
                </a:solidFill>
                <a:latin typeface="微软雅黑" panose="020B0503020204020204" charset="-122"/>
                <a:ea typeface="微软雅黑" panose="020B0503020204020204" charset="-122"/>
              </a:rPr>
              <a:t>描述</a:t>
            </a:r>
            <a:r>
              <a:rPr lang="zh-CN" altLang="en-US" b="1" i="1" dirty="0" smtClean="0">
                <a:solidFill>
                  <a:schemeClr val="tx1">
                    <a:lumMod val="75000"/>
                    <a:lumOff val="25000"/>
                  </a:schemeClr>
                </a:solidFill>
                <a:latin typeface="微软雅黑" panose="020B0503020204020204" charset="-122"/>
                <a:ea typeface="微软雅黑" panose="020B0503020204020204" charset="-122"/>
              </a:rPr>
              <a:t>：</a:t>
            </a:r>
            <a:r>
              <a:rPr lang="zh-CN" altLang="en-US" dirty="0">
                <a:solidFill>
                  <a:schemeClr val="tx1">
                    <a:lumMod val="75000"/>
                    <a:lumOff val="25000"/>
                  </a:schemeClr>
                </a:solidFill>
                <a:latin typeface="仿宋" panose="02010609060101010101" charset="-122"/>
                <a:ea typeface="仿宋" panose="02010609060101010101" charset="-122"/>
                <a:cs typeface="仿宋" panose="02010609060101010101" charset="-122"/>
              </a:rPr>
              <a:t>买家如果拥有足够多的ETH，可以通过发送大量token制造溢出，从而绕过ICO发币上限，达到超额购币</a:t>
            </a:r>
            <a:r>
              <a:rPr lang="zh-CN" altLang="en-US" dirty="0" smtClean="0">
                <a:solidFill>
                  <a:schemeClr val="tx1">
                    <a:lumMod val="75000"/>
                    <a:lumOff val="25000"/>
                  </a:schemeClr>
                </a:solidFill>
                <a:latin typeface="仿宋" panose="02010609060101010101" charset="-122"/>
                <a:ea typeface="仿宋" panose="02010609060101010101" charset="-122"/>
                <a:cs typeface="仿宋" panose="02010609060101010101" charset="-122"/>
              </a:rPr>
              <a:t>。</a:t>
            </a:r>
            <a:endParaRPr lang="zh-CN" altLang="en-US" dirty="0">
              <a:solidFill>
                <a:schemeClr val="tx1">
                  <a:lumMod val="75000"/>
                  <a:lumOff val="25000"/>
                </a:schemeClr>
              </a:solidFill>
              <a:latin typeface="仿宋" panose="02010609060101010101" charset="-122"/>
              <a:ea typeface="仿宋" panose="02010609060101010101" charset="-122"/>
              <a:cs typeface="仿宋" panose="02010609060101010101" charset="-122"/>
            </a:endParaRPr>
          </a:p>
          <a:p>
            <a:pPr>
              <a:spcBef>
                <a:spcPts val="0"/>
              </a:spcBef>
              <a:defRPr/>
            </a:pPr>
            <a:endParaRPr lang="zh-CN" altLang="en-US" sz="2000" dirty="0">
              <a:solidFill>
                <a:schemeClr val="tx1">
                  <a:lumMod val="75000"/>
                  <a:lumOff val="25000"/>
                </a:schemeClr>
              </a:solidFill>
              <a:latin typeface="仿宋" panose="02010609060101010101" charset="-122"/>
              <a:ea typeface="仿宋" panose="02010609060101010101" charset="-122"/>
              <a:cs typeface="仿宋" panose="02010609060101010101" charset="-122"/>
            </a:endParaRPr>
          </a:p>
        </p:txBody>
      </p:sp>
      <p:sp>
        <p:nvSpPr>
          <p:cNvPr id="4" name="灯片编号占位符 3"/>
          <p:cNvSpPr>
            <a:spLocks noGrp="1"/>
          </p:cNvSpPr>
          <p:nvPr>
            <p:ph type="sldNum" sz="quarter" idx="12"/>
          </p:nvPr>
        </p:nvSpPr>
        <p:spPr/>
        <p:txBody>
          <a:bodyPr/>
          <a:lstStyle/>
          <a:p>
            <a:fld id="{565CE74E-AB26-4998-AD42-012C4C1AD076}" type="slidenum">
              <a:rPr lang="zh-CN" altLang="en-US" smtClean="0"/>
              <a:t>31</a:t>
            </a:fld>
            <a:endParaRPr lang="zh-CN" altLang="en-US" dirty="0"/>
          </a:p>
        </p:txBody>
      </p:sp>
      <p:sp>
        <p:nvSpPr>
          <p:cNvPr id="7" name="文本框 6"/>
          <p:cNvSpPr txBox="1"/>
          <p:nvPr/>
        </p:nvSpPr>
        <p:spPr>
          <a:xfrm>
            <a:off x="28876" y="3985611"/>
            <a:ext cx="8858246" cy="923330"/>
          </a:xfrm>
          <a:prstGeom prst="rect">
            <a:avLst/>
          </a:prstGeom>
          <a:noFill/>
        </p:spPr>
        <p:txBody>
          <a:bodyPr wrap="square" rtlCol="0">
            <a:spAutoFit/>
          </a:bodyPr>
          <a:lstStyle/>
          <a:p>
            <a:r>
              <a:rPr lang="zh-CN" altLang="en-US" sz="1800" b="1" i="1" dirty="0">
                <a:latin typeface="微软雅黑" panose="020B0503020204020204" charset="-122"/>
                <a:ea typeface="微软雅黑" panose="020B0503020204020204" charset="-122"/>
              </a:rPr>
              <a:t>漏洞原理</a:t>
            </a:r>
            <a:r>
              <a:rPr lang="zh-CN" altLang="en-US" sz="1800" b="1" i="1" dirty="0" smtClean="0">
                <a:latin typeface="微软雅黑" panose="020B0503020204020204" charset="-122"/>
                <a:ea typeface="微软雅黑" panose="020B0503020204020204" charset="-122"/>
              </a:rPr>
              <a:t>：</a:t>
            </a:r>
            <a:r>
              <a:rPr lang="zh-CN" altLang="en-US" sz="1800" dirty="0">
                <a:latin typeface="仿宋" panose="02010609060101010101" charset="-122"/>
                <a:ea typeface="仿宋" panose="02010609060101010101" charset="-122"/>
                <a:cs typeface="仿宋" panose="02010609060101010101" charset="-122"/>
              </a:rPr>
              <a:t>一个极大的_newTokens可以使得算数加法</a:t>
            </a:r>
            <a:r>
              <a:rPr lang="zh-CN" altLang="en-US" sz="1800" dirty="0" smtClean="0">
                <a:latin typeface="仿宋" panose="02010609060101010101" charset="-122"/>
                <a:ea typeface="仿宋" panose="02010609060101010101" charset="-122"/>
                <a:cs typeface="仿宋" panose="02010609060101010101" charset="-122"/>
              </a:rPr>
              <a:t>运算“totalSoldTokens </a:t>
            </a:r>
            <a:r>
              <a:rPr lang="zh-CN" altLang="en-US" sz="1800" dirty="0">
                <a:latin typeface="仿宋" panose="02010609060101010101" charset="-122"/>
                <a:ea typeface="仿宋" panose="02010609060101010101" charset="-122"/>
                <a:cs typeface="仿宋" panose="02010609060101010101" charset="-122"/>
              </a:rPr>
              <a:t>+ </a:t>
            </a:r>
            <a:r>
              <a:rPr lang="zh-CN" altLang="en-US" sz="1800" dirty="0" smtClean="0">
                <a:latin typeface="仿宋" panose="02010609060101010101" charset="-122"/>
                <a:ea typeface="仿宋" panose="02010609060101010101" charset="-122"/>
                <a:cs typeface="仿宋" panose="02010609060101010101" charset="-122"/>
              </a:rPr>
              <a:t>newTokens”发生</a:t>
            </a:r>
            <a:r>
              <a:rPr lang="zh-CN" altLang="en-US" sz="1800" dirty="0">
                <a:latin typeface="仿宋" panose="02010609060101010101" charset="-122"/>
                <a:ea typeface="仿宋" panose="02010609060101010101" charset="-122"/>
                <a:cs typeface="仿宋" panose="02010609060101010101" charset="-122"/>
              </a:rPr>
              <a:t>整数溢出，变为一个极小值，从而绕过L236的检测，但是需要实际触发的</a:t>
            </a:r>
            <a:r>
              <a:rPr lang="zh-CN" altLang="en-US" sz="1800" dirty="0">
                <a:latin typeface="仿宋" panose="02010609060101010101" charset="-122"/>
                <a:ea typeface="仿宋" panose="02010609060101010101" charset="-122"/>
                <a:cs typeface="仿宋" panose="02010609060101010101" charset="-122"/>
                <a:sym typeface="+mn-ea"/>
              </a:rPr>
              <a:t>_newTokens非常大，仅存于</a:t>
            </a:r>
            <a:r>
              <a:rPr lang="zh-CN" altLang="en-US" sz="1800" dirty="0" smtClean="0">
                <a:latin typeface="仿宋" panose="02010609060101010101" charset="-122"/>
                <a:ea typeface="仿宋" panose="02010609060101010101" charset="-122"/>
                <a:cs typeface="仿宋" panose="02010609060101010101" charset="-122"/>
                <a:sym typeface="+mn-ea"/>
              </a:rPr>
              <a:t>理论上</a:t>
            </a:r>
            <a:r>
              <a:rPr lang="zh-CN" altLang="en-US" sz="1800" dirty="0" smtClean="0">
                <a:latin typeface="仿宋" panose="02010609060101010101" charset="-122"/>
                <a:ea typeface="仿宋" panose="02010609060101010101" charset="-122"/>
                <a:cs typeface="仿宋" panose="02010609060101010101" charset="-122"/>
              </a:rPr>
              <a:t>。</a:t>
            </a:r>
            <a:endParaRPr lang="zh-CN" altLang="en-US" sz="1800" dirty="0">
              <a:latin typeface="仿宋" panose="02010609060101010101" charset="-122"/>
              <a:ea typeface="仿宋" panose="02010609060101010101" charset="-122"/>
              <a:cs typeface="仿宋" panose="02010609060101010101" charset="-122"/>
            </a:endParaRPr>
          </a:p>
        </p:txBody>
      </p:sp>
      <p:sp>
        <p:nvSpPr>
          <p:cNvPr id="9" name="文本框 8"/>
          <p:cNvSpPr txBox="1"/>
          <p:nvPr/>
        </p:nvSpPr>
        <p:spPr>
          <a:xfrm>
            <a:off x="1012645" y="3479357"/>
            <a:ext cx="6964894" cy="369332"/>
          </a:xfrm>
          <a:prstGeom prst="rect">
            <a:avLst/>
          </a:prstGeom>
          <a:noFill/>
        </p:spPr>
        <p:txBody>
          <a:bodyPr wrap="square">
            <a:spAutoFit/>
          </a:bodyPr>
          <a:lstStyle/>
          <a:p>
            <a:pPr algn="ctr">
              <a:defRPr/>
            </a:pPr>
            <a:r>
              <a:rPr lang="zh-CN" altLang="en-US" sz="1800" dirty="0">
                <a:solidFill>
                  <a:schemeClr val="tx1">
                    <a:lumMod val="75000"/>
                    <a:lumOff val="25000"/>
                  </a:schemeClr>
                </a:solidFill>
                <a:latin typeface="微软雅黑" panose="020B0503020204020204" charset="-122"/>
                <a:ea typeface="微软雅黑" panose="020B0503020204020204" charset="-122"/>
              </a:rPr>
              <a:t>漏洞合约  EthLend (LEND)</a:t>
            </a:r>
          </a:p>
        </p:txBody>
      </p:sp>
      <p:pic>
        <p:nvPicPr>
          <p:cNvPr id="10" name="图片 6" descr="LEND"/>
          <p:cNvPicPr>
            <a:picLocks noChangeAspect="1"/>
          </p:cNvPicPr>
          <p:nvPr/>
        </p:nvPicPr>
        <p:blipFill>
          <a:blip r:embed="rId3"/>
          <a:stretch>
            <a:fillRect/>
          </a:stretch>
        </p:blipFill>
        <p:spPr>
          <a:xfrm>
            <a:off x="1012646" y="1288344"/>
            <a:ext cx="6964893" cy="2191013"/>
          </a:xfrm>
          <a:prstGeom prst="rect">
            <a:avLst/>
          </a:prstGeom>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en-US" altLang="zh-CN" sz="3600" b="1" dirty="0" smtClean="0">
                <a:solidFill>
                  <a:srgbClr val="21AB38"/>
                </a:solidFill>
                <a:latin typeface="Arial" panose="020B0604020202020204" pitchFamily="34" charset="0"/>
                <a:cs typeface="Arial" panose="020B0604020202020204" pitchFamily="34" charset="0"/>
              </a:rPr>
              <a:t>Contents</a:t>
            </a:r>
            <a:endParaRPr lang="zh-CN" altLang="en-US" sz="3600" b="1" dirty="0"/>
          </a:p>
        </p:txBody>
      </p:sp>
      <p:sp>
        <p:nvSpPr>
          <p:cNvPr id="4" name="灯片编号占位符 3"/>
          <p:cNvSpPr>
            <a:spLocks noGrp="1"/>
          </p:cNvSpPr>
          <p:nvPr>
            <p:ph type="sldNum" sz="quarter" idx="12"/>
          </p:nvPr>
        </p:nvSpPr>
        <p:spPr/>
        <p:txBody>
          <a:bodyPr/>
          <a:lstStyle/>
          <a:p>
            <a:fld id="{565CE74E-AB26-4998-AD42-012C4C1AD076}" type="slidenum">
              <a:rPr lang="zh-CN" altLang="en-US" smtClean="0"/>
              <a:t>32</a:t>
            </a:fld>
            <a:endParaRPr lang="zh-CN" altLang="en-US" dirty="0"/>
          </a:p>
        </p:txBody>
      </p:sp>
      <p:sp>
        <p:nvSpPr>
          <p:cNvPr id="15" name="矩形 16"/>
          <p:cNvSpPr/>
          <p:nvPr/>
        </p:nvSpPr>
        <p:spPr>
          <a:xfrm>
            <a:off x="0" y="1970192"/>
            <a:ext cx="1565141" cy="1434815"/>
          </a:xfrm>
          <a:prstGeom prst="rect">
            <a:avLst/>
          </a:prstGeom>
          <a:solidFill>
            <a:srgbClr val="087C3F"/>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dirty="0">
              <a:ln>
                <a:noFill/>
              </a:ln>
              <a:solidFill>
                <a:srgbClr val="000000"/>
              </a:solidFill>
              <a:effectLst/>
              <a:uFillTx/>
              <a:latin typeface="+mn-lt"/>
              <a:ea typeface="+mn-ea"/>
              <a:cs typeface="+mn-cs"/>
              <a:sym typeface="Arial" panose="020B0604020202020204"/>
            </a:endParaRPr>
          </a:p>
        </p:txBody>
      </p:sp>
      <p:sp>
        <p:nvSpPr>
          <p:cNvPr id="16" name="文本框 4"/>
          <p:cNvSpPr txBox="1"/>
          <p:nvPr/>
        </p:nvSpPr>
        <p:spPr>
          <a:xfrm>
            <a:off x="70621" y="2086456"/>
            <a:ext cx="1437729" cy="120032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pPr>
            <a:r>
              <a:rPr kumimoji="0" lang="en-US" altLang="zh-CN" sz="1800" b="0" i="0" u="none" strike="noStrike" cap="none" spc="0" normalizeH="0" baseline="0" dirty="0" smtClean="0">
                <a:ln>
                  <a:noFill/>
                </a:ln>
                <a:solidFill>
                  <a:schemeClr val="bg1"/>
                </a:solidFill>
                <a:effectLst/>
                <a:uFillTx/>
                <a:latin typeface="Gulim" panose="020B0600000101010101" pitchFamily="34" charset="-127"/>
                <a:ea typeface="Gulim" panose="020B0600000101010101" pitchFamily="34" charset="-127"/>
                <a:sym typeface="Arial" panose="020B0604020202020204"/>
              </a:rPr>
              <a:t>PART /</a:t>
            </a:r>
            <a:r>
              <a:rPr kumimoji="0" lang="en-US" altLang="zh-CN" sz="1800" b="0" i="0" u="none" strike="noStrike" cap="none" spc="0" normalizeH="0" dirty="0" smtClean="0">
                <a:ln>
                  <a:noFill/>
                </a:ln>
                <a:solidFill>
                  <a:schemeClr val="bg1"/>
                </a:solidFill>
                <a:effectLst/>
                <a:uFillTx/>
                <a:latin typeface="Gulim" panose="020B0600000101010101" pitchFamily="34" charset="-127"/>
                <a:ea typeface="Gulim" panose="020B0600000101010101" pitchFamily="34" charset="-127"/>
                <a:sym typeface="Arial" panose="020B0604020202020204"/>
              </a:rPr>
              <a:t> 01</a:t>
            </a:r>
          </a:p>
          <a:p>
            <a:pPr marL="0" marR="0" indent="0" algn="ctr"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dirty="0">
              <a:ln>
                <a:noFill/>
              </a:ln>
              <a:solidFill>
                <a:schemeClr val="bg1"/>
              </a:solidFill>
              <a:effectLst/>
              <a:uFillTx/>
              <a:latin typeface="Gulim" panose="020B0600000101010101" pitchFamily="34" charset="-127"/>
              <a:ea typeface="Gulim" panose="020B0600000101010101" pitchFamily="34" charset="-127"/>
              <a:sym typeface="Arial" panose="020B0604020202020204"/>
            </a:endParaRPr>
          </a:p>
          <a:p>
            <a:pPr marL="0" marR="0" indent="0" algn="ctr" defTabSz="914400" rtl="0" fontAlgn="auto" latinLnBrk="0" hangingPunct="0">
              <a:lnSpc>
                <a:spcPct val="100000"/>
              </a:lnSpc>
              <a:spcBef>
                <a:spcPts val="0"/>
              </a:spcBef>
              <a:spcAft>
                <a:spcPts val="0"/>
              </a:spcAft>
              <a:buClrTx/>
              <a:buSzTx/>
              <a:buFontTx/>
              <a:buNone/>
            </a:pPr>
            <a:r>
              <a:rPr kumimoji="0" lang="zh-CN" altLang="en-US" sz="1800" b="0" i="0" u="none" strike="noStrike" cap="none" spc="0" normalizeH="0" baseline="0" dirty="0">
                <a:ln>
                  <a:noFill/>
                </a:ln>
                <a:solidFill>
                  <a:schemeClr val="bg1"/>
                </a:solidFill>
                <a:effectLst/>
                <a:uFillTx/>
                <a:latin typeface="Gulim" panose="020B0600000101010101" pitchFamily="34" charset="-127"/>
                <a:ea typeface="Gulim" panose="020B0600000101010101" pitchFamily="34" charset="-127"/>
                <a:sym typeface="Arial" panose="020B0604020202020204"/>
              </a:rPr>
              <a:t>区块链背景介绍</a:t>
            </a:r>
          </a:p>
        </p:txBody>
      </p:sp>
      <p:sp>
        <p:nvSpPr>
          <p:cNvPr id="17" name="矩形 17"/>
          <p:cNvSpPr/>
          <p:nvPr/>
        </p:nvSpPr>
        <p:spPr>
          <a:xfrm>
            <a:off x="1565141" y="1968233"/>
            <a:ext cx="2048984" cy="1436774"/>
          </a:xfrm>
          <a:prstGeom prst="rect">
            <a:avLst/>
          </a:prstGeom>
          <a:solidFill>
            <a:srgbClr val="38AA47"/>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n-lt"/>
              <a:ea typeface="+mn-ea"/>
              <a:cs typeface="+mn-cs"/>
              <a:sym typeface="Arial" panose="020B0604020202020204"/>
            </a:endParaRPr>
          </a:p>
        </p:txBody>
      </p:sp>
      <p:sp>
        <p:nvSpPr>
          <p:cNvPr id="18" name="文本框 17"/>
          <p:cNvSpPr txBox="1"/>
          <p:nvPr/>
        </p:nvSpPr>
        <p:spPr>
          <a:xfrm>
            <a:off x="1090661" y="2118492"/>
            <a:ext cx="2960913" cy="923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pPr>
            <a:r>
              <a:rPr kumimoji="0" lang="en-US" altLang="zh-CN" sz="1800" b="0" i="0" u="none" strike="noStrike" cap="none" spc="0" normalizeH="0" baseline="0" dirty="0" smtClean="0">
                <a:ln>
                  <a:noFill/>
                </a:ln>
                <a:solidFill>
                  <a:schemeClr val="bg1"/>
                </a:solidFill>
                <a:effectLst/>
                <a:uFillTx/>
                <a:latin typeface="Gulim" panose="020B0600000101010101" pitchFamily="34" charset="-127"/>
                <a:ea typeface="Gulim" panose="020B0600000101010101" pitchFamily="34" charset="-127"/>
                <a:sym typeface="Arial" panose="020B0604020202020204"/>
              </a:rPr>
              <a:t>PART /</a:t>
            </a:r>
            <a:r>
              <a:rPr kumimoji="0" lang="en-US" altLang="zh-CN" sz="1800" b="0" i="0" u="none" strike="noStrike" cap="none" spc="0" normalizeH="0" dirty="0" smtClean="0">
                <a:ln>
                  <a:noFill/>
                </a:ln>
                <a:solidFill>
                  <a:schemeClr val="bg1"/>
                </a:solidFill>
                <a:effectLst/>
                <a:uFillTx/>
                <a:latin typeface="Gulim" panose="020B0600000101010101" pitchFamily="34" charset="-127"/>
                <a:ea typeface="Gulim" panose="020B0600000101010101" pitchFamily="34" charset="-127"/>
                <a:sym typeface="Arial" panose="020B0604020202020204"/>
              </a:rPr>
              <a:t> 02</a:t>
            </a:r>
          </a:p>
          <a:p>
            <a:pPr marL="0" marR="0" indent="0" algn="ctr"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dirty="0">
              <a:ln>
                <a:noFill/>
              </a:ln>
              <a:solidFill>
                <a:schemeClr val="bg1"/>
              </a:solidFill>
              <a:effectLst/>
              <a:uFillTx/>
              <a:latin typeface="Gulim" panose="020B0600000101010101" pitchFamily="34" charset="-127"/>
              <a:ea typeface="Gulim" panose="020B0600000101010101" pitchFamily="34" charset="-127"/>
              <a:sym typeface="Arial" panose="020B0604020202020204"/>
            </a:endParaRPr>
          </a:p>
          <a:p>
            <a:pPr marL="0" marR="0" indent="0" algn="ctr" defTabSz="914400" rtl="0" fontAlgn="auto" latinLnBrk="0" hangingPunct="0">
              <a:lnSpc>
                <a:spcPct val="100000"/>
              </a:lnSpc>
              <a:spcBef>
                <a:spcPts val="0"/>
              </a:spcBef>
              <a:spcAft>
                <a:spcPts val="0"/>
              </a:spcAft>
              <a:buClrTx/>
              <a:buSzTx/>
              <a:buFontTx/>
              <a:buNone/>
            </a:pPr>
            <a:r>
              <a:rPr kumimoji="0" lang="zh-CN" altLang="en-US" sz="1800" dirty="0">
                <a:ln>
                  <a:noFill/>
                </a:ln>
                <a:solidFill>
                  <a:schemeClr val="bg1"/>
                </a:solidFill>
                <a:effectLst/>
                <a:uFillTx/>
                <a:latin typeface="Gulim" panose="020B0600000101010101" pitchFamily="34" charset="-127"/>
                <a:ea typeface="Gulim" panose="020B0600000101010101" pitchFamily="34" charset="-127"/>
                <a:sym typeface="Arial" panose="020B0604020202020204"/>
              </a:rPr>
              <a:t>智能合约安全概述</a:t>
            </a:r>
            <a:endParaRPr kumimoji="0" lang="zh-CN" altLang="en-US" sz="1800" b="0" i="0" u="none" strike="noStrike" cap="none" spc="0" normalizeH="0" baseline="0" dirty="0">
              <a:ln>
                <a:noFill/>
              </a:ln>
              <a:solidFill>
                <a:schemeClr val="bg1"/>
              </a:solidFill>
              <a:effectLst/>
              <a:uFillTx/>
              <a:latin typeface="Gulim" panose="020B0600000101010101" pitchFamily="34" charset="-127"/>
              <a:ea typeface="Gulim" panose="020B0600000101010101" pitchFamily="34" charset="-127"/>
              <a:sym typeface="Arial" panose="020B0604020202020204"/>
            </a:endParaRPr>
          </a:p>
        </p:txBody>
      </p:sp>
      <p:sp>
        <p:nvSpPr>
          <p:cNvPr id="19" name="矩形 19"/>
          <p:cNvSpPr/>
          <p:nvPr/>
        </p:nvSpPr>
        <p:spPr>
          <a:xfrm>
            <a:off x="3621883" y="1970543"/>
            <a:ext cx="2055376" cy="1434464"/>
          </a:xfrm>
          <a:prstGeom prst="rect">
            <a:avLst/>
          </a:prstGeom>
          <a:solidFill>
            <a:srgbClr val="E2943F"/>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n-lt"/>
              <a:ea typeface="+mn-ea"/>
              <a:cs typeface="+mn-cs"/>
              <a:sym typeface="Arial" panose="020B0604020202020204"/>
            </a:endParaRPr>
          </a:p>
        </p:txBody>
      </p:sp>
      <p:sp>
        <p:nvSpPr>
          <p:cNvPr id="20" name="文本框 10"/>
          <p:cNvSpPr txBox="1"/>
          <p:nvPr/>
        </p:nvSpPr>
        <p:spPr>
          <a:xfrm>
            <a:off x="3331217" y="2154418"/>
            <a:ext cx="2960913" cy="120032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pPr>
            <a:r>
              <a:rPr kumimoji="0" lang="en-US" altLang="zh-CN" sz="1800" b="0" i="0" u="none" strike="noStrike" cap="none" spc="0" normalizeH="0" baseline="0" dirty="0" smtClean="0">
                <a:ln>
                  <a:noFill/>
                </a:ln>
                <a:solidFill>
                  <a:schemeClr val="bg1"/>
                </a:solidFill>
                <a:effectLst/>
                <a:uFillTx/>
                <a:latin typeface="Gulim" panose="020B0600000101010101" pitchFamily="34" charset="-127"/>
                <a:ea typeface="Gulim" panose="020B0600000101010101" pitchFamily="34" charset="-127"/>
                <a:sym typeface="Arial" panose="020B0604020202020204"/>
              </a:rPr>
              <a:t>PART /</a:t>
            </a:r>
            <a:r>
              <a:rPr kumimoji="0" lang="en-US" altLang="zh-CN" sz="1800" b="0" i="0" u="none" strike="noStrike" cap="none" spc="0" normalizeH="0" dirty="0" smtClean="0">
                <a:ln>
                  <a:noFill/>
                </a:ln>
                <a:solidFill>
                  <a:schemeClr val="bg1"/>
                </a:solidFill>
                <a:effectLst/>
                <a:uFillTx/>
                <a:latin typeface="Gulim" panose="020B0600000101010101" pitchFamily="34" charset="-127"/>
                <a:ea typeface="Gulim" panose="020B0600000101010101" pitchFamily="34" charset="-127"/>
                <a:sym typeface="Arial" panose="020B0604020202020204"/>
              </a:rPr>
              <a:t> 03</a:t>
            </a:r>
          </a:p>
          <a:p>
            <a:pPr marL="0" marR="0" indent="0" algn="ctr"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dirty="0">
              <a:ln>
                <a:noFill/>
              </a:ln>
              <a:solidFill>
                <a:schemeClr val="bg1"/>
              </a:solidFill>
              <a:effectLst/>
              <a:uFillTx/>
              <a:latin typeface="Gulim" panose="020B0600000101010101" pitchFamily="34" charset="-127"/>
              <a:ea typeface="Gulim" panose="020B0600000101010101" pitchFamily="34" charset="-127"/>
              <a:sym typeface="Arial" panose="020B0604020202020204"/>
            </a:endParaRPr>
          </a:p>
          <a:p>
            <a:pPr marL="0" marR="0" indent="0" algn="ctr" defTabSz="914400" rtl="0" fontAlgn="auto" latinLnBrk="0" hangingPunct="0">
              <a:lnSpc>
                <a:spcPct val="100000"/>
              </a:lnSpc>
              <a:spcBef>
                <a:spcPts val="0"/>
              </a:spcBef>
              <a:spcAft>
                <a:spcPts val="0"/>
              </a:spcAft>
              <a:buClrTx/>
              <a:buSzTx/>
              <a:buFontTx/>
              <a:buNone/>
            </a:pPr>
            <a:r>
              <a:rPr kumimoji="0" lang="zh-CN" altLang="en-US" sz="1800" dirty="0">
                <a:ln>
                  <a:noFill/>
                </a:ln>
                <a:solidFill>
                  <a:schemeClr val="bg1"/>
                </a:solidFill>
                <a:effectLst/>
                <a:uFillTx/>
                <a:latin typeface="Gulim" panose="020B0600000101010101" pitchFamily="34" charset="-127"/>
                <a:ea typeface="Gulim" panose="020B0600000101010101" pitchFamily="34" charset="-127"/>
                <a:sym typeface="Arial" panose="020B0604020202020204"/>
              </a:rPr>
              <a:t>自动化漏洞挖掘</a:t>
            </a:r>
            <a:endParaRPr kumimoji="0" lang="zh-CN" altLang="en-US" sz="1800" b="0" i="0" u="none" strike="noStrike" cap="none" spc="0" normalizeH="0" baseline="0" dirty="0">
              <a:ln>
                <a:noFill/>
              </a:ln>
              <a:solidFill>
                <a:schemeClr val="bg1"/>
              </a:solidFill>
              <a:effectLst/>
              <a:uFillTx/>
              <a:latin typeface="Gulim" panose="020B0600000101010101" pitchFamily="34" charset="-127"/>
              <a:ea typeface="Gulim" panose="020B0600000101010101" pitchFamily="34" charset="-127"/>
              <a:sym typeface="Arial" panose="020B0604020202020204"/>
            </a:endParaRPr>
          </a:p>
          <a:p>
            <a:pPr marL="0" marR="0" indent="0" algn="ctr"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dirty="0">
              <a:ln>
                <a:noFill/>
              </a:ln>
              <a:solidFill>
                <a:schemeClr val="bg1"/>
              </a:solidFill>
              <a:effectLst/>
              <a:uFillTx/>
              <a:latin typeface="Gulim" panose="020B0600000101010101" pitchFamily="34" charset="-127"/>
              <a:ea typeface="Gulim" panose="020B0600000101010101" pitchFamily="34" charset="-127"/>
              <a:sym typeface="Arial" panose="020B0604020202020204"/>
            </a:endParaRPr>
          </a:p>
        </p:txBody>
      </p:sp>
      <p:sp>
        <p:nvSpPr>
          <p:cNvPr id="21" name="矩形 21"/>
          <p:cNvSpPr/>
          <p:nvPr/>
        </p:nvSpPr>
        <p:spPr>
          <a:xfrm>
            <a:off x="5677259" y="1968233"/>
            <a:ext cx="2060696" cy="1436774"/>
          </a:xfrm>
          <a:prstGeom prst="rect">
            <a:avLst/>
          </a:prstGeom>
          <a:solidFill>
            <a:srgbClr val="F7B200"/>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000000"/>
              </a:solidFill>
              <a:effectLst/>
              <a:uFillTx/>
              <a:latin typeface="+mn-lt"/>
              <a:ea typeface="+mn-ea"/>
              <a:cs typeface="+mn-cs"/>
              <a:sym typeface="Arial" panose="020B0604020202020204"/>
            </a:endParaRPr>
          </a:p>
        </p:txBody>
      </p:sp>
      <p:sp>
        <p:nvSpPr>
          <p:cNvPr id="22" name="文本框 21"/>
          <p:cNvSpPr txBox="1"/>
          <p:nvPr/>
        </p:nvSpPr>
        <p:spPr>
          <a:xfrm>
            <a:off x="5602886" y="2118492"/>
            <a:ext cx="2060696" cy="120032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pPr>
            <a:r>
              <a:rPr kumimoji="0" lang="en-US" altLang="zh-CN" sz="1800" b="0" i="0" u="none" strike="noStrike" cap="none" spc="0" normalizeH="0" baseline="0" dirty="0" smtClean="0">
                <a:ln>
                  <a:noFill/>
                </a:ln>
                <a:solidFill>
                  <a:schemeClr val="bg1"/>
                </a:solidFill>
                <a:effectLst/>
                <a:uFillTx/>
                <a:latin typeface="Gulim" panose="020B0600000101010101" pitchFamily="34" charset="-127"/>
                <a:ea typeface="Gulim" panose="020B0600000101010101" pitchFamily="34" charset="-127"/>
                <a:sym typeface="Arial" panose="020B0604020202020204"/>
              </a:rPr>
              <a:t>PART /</a:t>
            </a:r>
            <a:r>
              <a:rPr kumimoji="0" lang="en-US" altLang="zh-CN" sz="1800" b="0" i="0" u="none" strike="noStrike" cap="none" spc="0" normalizeH="0" dirty="0" smtClean="0">
                <a:ln>
                  <a:noFill/>
                </a:ln>
                <a:solidFill>
                  <a:schemeClr val="bg1"/>
                </a:solidFill>
                <a:effectLst/>
                <a:uFillTx/>
                <a:latin typeface="Gulim" panose="020B0600000101010101" pitchFamily="34" charset="-127"/>
                <a:ea typeface="Gulim" panose="020B0600000101010101" pitchFamily="34" charset="-127"/>
                <a:sym typeface="Arial" panose="020B0604020202020204"/>
              </a:rPr>
              <a:t> 04</a:t>
            </a:r>
          </a:p>
          <a:p>
            <a:pPr marL="0" marR="0" indent="0" algn="ctr"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dirty="0">
              <a:ln>
                <a:noFill/>
              </a:ln>
              <a:solidFill>
                <a:schemeClr val="bg1"/>
              </a:solidFill>
              <a:effectLst/>
              <a:uFillTx/>
              <a:latin typeface="Gulim" panose="020B0600000101010101" pitchFamily="34" charset="-127"/>
              <a:ea typeface="Gulim" panose="020B0600000101010101" pitchFamily="34" charset="-127"/>
              <a:sym typeface="Arial" panose="020B0604020202020204"/>
            </a:endParaRPr>
          </a:p>
          <a:p>
            <a:pPr marL="0" marR="0" indent="0" algn="ctr" defTabSz="914400" rtl="0" fontAlgn="auto" latinLnBrk="0" hangingPunct="0">
              <a:lnSpc>
                <a:spcPct val="100000"/>
              </a:lnSpc>
              <a:spcBef>
                <a:spcPts val="0"/>
              </a:spcBef>
              <a:spcAft>
                <a:spcPts val="0"/>
              </a:spcAft>
              <a:buClrTx/>
              <a:buSzTx/>
              <a:buFontTx/>
              <a:buNone/>
            </a:pPr>
            <a:r>
              <a:rPr kumimoji="0" lang="zh-CN" altLang="en-US" sz="1800" dirty="0">
                <a:ln>
                  <a:noFill/>
                </a:ln>
                <a:solidFill>
                  <a:schemeClr val="bg1"/>
                </a:solidFill>
                <a:effectLst/>
                <a:uFillTx/>
                <a:latin typeface="Gulim" panose="020B0600000101010101" pitchFamily="34" charset="-127"/>
                <a:ea typeface="Gulim" panose="020B0600000101010101" pitchFamily="34" charset="-127"/>
                <a:sym typeface="Arial" panose="020B0604020202020204"/>
              </a:rPr>
              <a:t>挖掘效果评估</a:t>
            </a:r>
            <a:endParaRPr kumimoji="0" lang="zh-CN" altLang="en-US" sz="1800" b="0" i="0" u="none" strike="noStrike" cap="none" spc="0" normalizeH="0" baseline="0" dirty="0">
              <a:ln>
                <a:noFill/>
              </a:ln>
              <a:solidFill>
                <a:schemeClr val="bg1"/>
              </a:solidFill>
              <a:effectLst/>
              <a:uFillTx/>
              <a:latin typeface="Gulim" panose="020B0600000101010101" pitchFamily="34" charset="-127"/>
              <a:ea typeface="Gulim" panose="020B0600000101010101" pitchFamily="34" charset="-127"/>
              <a:sym typeface="Arial" panose="020B0604020202020204"/>
            </a:endParaRPr>
          </a:p>
          <a:p>
            <a:pPr marL="0" marR="0" indent="0" algn="ctr"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dirty="0">
              <a:ln>
                <a:noFill/>
              </a:ln>
              <a:solidFill>
                <a:schemeClr val="bg1"/>
              </a:solidFill>
              <a:effectLst/>
              <a:uFillTx/>
              <a:latin typeface="Gulim" panose="020B0600000101010101" pitchFamily="34" charset="-127"/>
              <a:ea typeface="Gulim" panose="020B0600000101010101" pitchFamily="34" charset="-127"/>
              <a:sym typeface="Arial" panose="020B0604020202020204"/>
            </a:endParaRPr>
          </a:p>
        </p:txBody>
      </p:sp>
      <p:sp>
        <p:nvSpPr>
          <p:cNvPr id="25" name="矩形 22"/>
          <p:cNvSpPr/>
          <p:nvPr/>
        </p:nvSpPr>
        <p:spPr>
          <a:xfrm>
            <a:off x="7740393" y="1968233"/>
            <a:ext cx="1403607" cy="1436774"/>
          </a:xfrm>
          <a:prstGeom prst="rect">
            <a:avLst/>
          </a:prstGeom>
          <a:solidFill>
            <a:srgbClr val="92D050"/>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lang="zh-CN" altLang="en-US">
              <a:solidFill>
                <a:srgbClr val="00B0F0"/>
              </a:solidFill>
              <a:sym typeface="Arial" panose="020B0604020202020204"/>
            </a:endParaRPr>
          </a:p>
        </p:txBody>
      </p:sp>
      <p:sp>
        <p:nvSpPr>
          <p:cNvPr id="26" name="文本框 30"/>
          <p:cNvSpPr txBox="1"/>
          <p:nvPr/>
        </p:nvSpPr>
        <p:spPr>
          <a:xfrm>
            <a:off x="7755942" y="2154418"/>
            <a:ext cx="1323913" cy="923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pPr>
            <a:r>
              <a:rPr kumimoji="0" lang="en-US" altLang="zh-CN" sz="1800" b="0" i="0" u="none" strike="noStrike" cap="none" spc="0" normalizeH="0" baseline="0" dirty="0" smtClean="0">
                <a:ln>
                  <a:noFill/>
                </a:ln>
                <a:solidFill>
                  <a:schemeClr val="bg1"/>
                </a:solidFill>
                <a:effectLst/>
                <a:uFillTx/>
                <a:latin typeface="Gulim" panose="020B0600000101010101" pitchFamily="34" charset="-127"/>
                <a:ea typeface="Gulim" panose="020B0600000101010101" pitchFamily="34" charset="-127"/>
                <a:sym typeface="Arial" panose="020B0604020202020204"/>
              </a:rPr>
              <a:t>PART /</a:t>
            </a:r>
            <a:r>
              <a:rPr kumimoji="0" lang="en-US" altLang="zh-CN" sz="1800" b="0" i="0" u="none" strike="noStrike" cap="none" spc="0" normalizeH="0" dirty="0" smtClean="0">
                <a:ln>
                  <a:noFill/>
                </a:ln>
                <a:solidFill>
                  <a:schemeClr val="bg1"/>
                </a:solidFill>
                <a:effectLst/>
                <a:uFillTx/>
                <a:latin typeface="Gulim" panose="020B0600000101010101" pitchFamily="34" charset="-127"/>
                <a:ea typeface="Gulim" panose="020B0600000101010101" pitchFamily="34" charset="-127"/>
                <a:sym typeface="Arial" panose="020B0604020202020204"/>
              </a:rPr>
              <a:t> 05</a:t>
            </a:r>
          </a:p>
          <a:p>
            <a:pPr marL="0" marR="0" indent="0" algn="ctr" defTabSz="914400" rtl="0" fontAlgn="auto" latinLnBrk="0" hangingPunct="0">
              <a:lnSpc>
                <a:spcPct val="100000"/>
              </a:lnSpc>
              <a:spcBef>
                <a:spcPts val="0"/>
              </a:spcBef>
              <a:spcAft>
                <a:spcPts val="0"/>
              </a:spcAft>
              <a:buClrTx/>
              <a:buSzTx/>
              <a:buFontTx/>
              <a:buNone/>
            </a:pPr>
            <a:endParaRPr kumimoji="0" lang="en-US" altLang="zh-CN" sz="1800" dirty="0" smtClean="0">
              <a:ln>
                <a:noFill/>
              </a:ln>
              <a:solidFill>
                <a:schemeClr val="bg1"/>
              </a:solidFill>
              <a:effectLst/>
              <a:uFillTx/>
              <a:latin typeface="Gulim" panose="020B0600000101010101" pitchFamily="34" charset="-127"/>
              <a:ea typeface="Gulim" panose="020B0600000101010101" pitchFamily="34" charset="-127"/>
              <a:sym typeface="Arial" panose="020B0604020202020204"/>
            </a:endParaRPr>
          </a:p>
          <a:p>
            <a:pPr marL="0" marR="0" indent="0" algn="ctr" defTabSz="914400" rtl="0" fontAlgn="auto" latinLnBrk="0" hangingPunct="0">
              <a:lnSpc>
                <a:spcPct val="100000"/>
              </a:lnSpc>
              <a:spcBef>
                <a:spcPts val="0"/>
              </a:spcBef>
              <a:spcAft>
                <a:spcPts val="0"/>
              </a:spcAft>
              <a:buClrTx/>
              <a:buSzTx/>
              <a:buFontTx/>
              <a:buNone/>
            </a:pPr>
            <a:r>
              <a:rPr kumimoji="0" lang="zh-CN" altLang="en-US" sz="1800" dirty="0" smtClean="0">
                <a:ln>
                  <a:noFill/>
                </a:ln>
                <a:solidFill>
                  <a:schemeClr val="bg1"/>
                </a:solidFill>
                <a:effectLst/>
                <a:uFillTx/>
                <a:latin typeface="Gulim" panose="020B0600000101010101" pitchFamily="34" charset="-127"/>
                <a:ea typeface="Gulim" panose="020B0600000101010101" pitchFamily="34" charset="-127"/>
                <a:sym typeface="Arial" panose="020B0604020202020204"/>
              </a:rPr>
              <a:t>总结</a:t>
            </a:r>
            <a:endParaRPr kumimoji="0" lang="zh-CN" altLang="en-US" sz="1800" b="0" i="0" u="none" strike="noStrike" cap="none" spc="0" normalizeH="0" baseline="0" dirty="0">
              <a:ln>
                <a:noFill/>
              </a:ln>
              <a:solidFill>
                <a:schemeClr val="bg1"/>
              </a:solidFill>
              <a:effectLst/>
              <a:uFillTx/>
              <a:latin typeface="Gulim" panose="020B0600000101010101" pitchFamily="34" charset="-127"/>
              <a:ea typeface="Gulim" panose="020B0600000101010101" pitchFamily="34" charset="-127"/>
              <a:sym typeface="Arial" panose="020B0604020202020204"/>
            </a:endParaRP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b="1" dirty="0" smtClean="0">
                <a:solidFill>
                  <a:srgbClr val="404040"/>
                </a:solidFill>
                <a:latin typeface="微软雅黑" panose="020B0503020204020204" charset="-122"/>
                <a:ea typeface="微软雅黑" panose="020B0503020204020204" charset="-122"/>
              </a:rPr>
              <a:t>总结</a:t>
            </a:r>
            <a:endParaRPr lang="zh-CN" altLang="en-US" dirty="0"/>
          </a:p>
        </p:txBody>
      </p:sp>
      <p:sp>
        <p:nvSpPr>
          <p:cNvPr id="3" name="内容占位符 2"/>
          <p:cNvSpPr>
            <a:spLocks noGrp="1"/>
          </p:cNvSpPr>
          <p:nvPr>
            <p:ph idx="1"/>
          </p:nvPr>
        </p:nvSpPr>
        <p:spPr/>
        <p:txBody>
          <a:bodyPr/>
          <a:lstStyle/>
          <a:p>
            <a:pPr>
              <a:spcBef>
                <a:spcPts val="0"/>
              </a:spcBef>
              <a:defRPr/>
            </a:pPr>
            <a:endParaRPr lang="en-US" altLang="zh-CN" b="1" dirty="0" smtClean="0">
              <a:solidFill>
                <a:schemeClr val="tx1">
                  <a:lumMod val="75000"/>
                  <a:lumOff val="25000"/>
                </a:schemeClr>
              </a:solidFill>
              <a:latin typeface="仿宋" panose="02010609060101010101" charset="-122"/>
              <a:ea typeface="仿宋" panose="02010609060101010101" charset="-122"/>
              <a:cs typeface="仿宋" panose="02010609060101010101" charset="-122"/>
            </a:endParaRPr>
          </a:p>
          <a:p>
            <a:pPr>
              <a:spcBef>
                <a:spcPts val="0"/>
              </a:spcBef>
              <a:defRPr/>
            </a:pPr>
            <a:r>
              <a:rPr lang="en-US" altLang="zh-CN" sz="2000" b="1" dirty="0" smtClean="0">
                <a:solidFill>
                  <a:schemeClr val="tx1">
                    <a:lumMod val="75000"/>
                    <a:lumOff val="25000"/>
                  </a:schemeClr>
                </a:solidFill>
                <a:latin typeface="微软雅黑" panose="020B0503020204020204" charset="-122"/>
                <a:ea typeface="微软雅黑" panose="020B0503020204020204" charset="-122"/>
                <a:cs typeface="仿宋" panose="02010609060101010101" charset="-122"/>
              </a:rPr>
              <a:t>1</a:t>
            </a:r>
            <a:r>
              <a:rPr lang="zh-CN" altLang="en-US" sz="2000" b="1" dirty="0">
                <a:solidFill>
                  <a:schemeClr val="tx1">
                    <a:lumMod val="75000"/>
                    <a:lumOff val="25000"/>
                  </a:schemeClr>
                </a:solidFill>
                <a:latin typeface="微软雅黑" panose="020B0503020204020204" charset="-122"/>
                <a:ea typeface="微软雅黑" panose="020B0503020204020204" charset="-122"/>
                <a:cs typeface="仿宋" panose="02010609060101010101" charset="-122"/>
              </a:rPr>
              <a:t>、</a:t>
            </a:r>
            <a:r>
              <a:rPr lang="zh-CN" altLang="en-US" sz="2000" dirty="0">
                <a:solidFill>
                  <a:schemeClr val="tx1">
                    <a:lumMod val="75000"/>
                    <a:lumOff val="25000"/>
                  </a:schemeClr>
                </a:solidFill>
                <a:latin typeface="仿宋" panose="02010609060101010101" charset="-122"/>
                <a:ea typeface="仿宋" panose="02010609060101010101" charset="-122"/>
                <a:cs typeface="仿宋" panose="02010609060101010101" charset="-122"/>
              </a:rPr>
              <a:t>智能</a:t>
            </a:r>
            <a:r>
              <a:rPr lang="zh-CN" altLang="en-US" sz="2000" dirty="0" smtClean="0">
                <a:solidFill>
                  <a:schemeClr val="tx1">
                    <a:lumMod val="75000"/>
                    <a:lumOff val="25000"/>
                  </a:schemeClr>
                </a:solidFill>
                <a:latin typeface="仿宋" panose="02010609060101010101" charset="-122"/>
                <a:ea typeface="仿宋" panose="02010609060101010101" charset="-122"/>
                <a:cs typeface="仿宋" panose="02010609060101010101" charset="-122"/>
              </a:rPr>
              <a:t>合约从</a:t>
            </a:r>
            <a:r>
              <a:rPr lang="zh-CN" altLang="en-US" sz="2000" dirty="0">
                <a:solidFill>
                  <a:schemeClr val="tx1">
                    <a:lumMod val="75000"/>
                    <a:lumOff val="25000"/>
                  </a:schemeClr>
                </a:solidFill>
                <a:latin typeface="仿宋" panose="02010609060101010101" charset="-122"/>
                <a:ea typeface="仿宋" panose="02010609060101010101" charset="-122"/>
                <a:cs typeface="仿宋" panose="02010609060101010101" charset="-122"/>
              </a:rPr>
              <a:t>实现</a:t>
            </a:r>
            <a:r>
              <a:rPr lang="zh-CN" altLang="en-US" sz="2000" dirty="0" smtClean="0">
                <a:solidFill>
                  <a:schemeClr val="tx1">
                    <a:lumMod val="75000"/>
                    <a:lumOff val="25000"/>
                  </a:schemeClr>
                </a:solidFill>
                <a:latin typeface="仿宋" panose="02010609060101010101" charset="-122"/>
                <a:ea typeface="仿宋" panose="02010609060101010101" charset="-122"/>
                <a:cs typeface="仿宋" panose="02010609060101010101" charset="-122"/>
              </a:rPr>
              <a:t>上存在</a:t>
            </a:r>
            <a:r>
              <a:rPr lang="zh-CN" altLang="en-US" sz="2000" dirty="0">
                <a:solidFill>
                  <a:schemeClr val="tx1">
                    <a:lumMod val="75000"/>
                    <a:lumOff val="25000"/>
                  </a:schemeClr>
                </a:solidFill>
                <a:latin typeface="仿宋" panose="02010609060101010101" charset="-122"/>
                <a:ea typeface="仿宋" panose="02010609060101010101" charset="-122"/>
                <a:cs typeface="仿宋" panose="02010609060101010101" charset="-122"/>
              </a:rPr>
              <a:t>相当多的安全风险，以</a:t>
            </a:r>
            <a:r>
              <a:rPr lang="en-US" altLang="zh-CN" sz="2000" b="1" dirty="0">
                <a:solidFill>
                  <a:schemeClr val="tx1">
                    <a:lumMod val="75000"/>
                    <a:lumOff val="25000"/>
                  </a:schemeClr>
                </a:solidFill>
                <a:latin typeface="仿宋" panose="02010609060101010101" charset="-122"/>
                <a:ea typeface="仿宋" panose="02010609060101010101" charset="-122"/>
                <a:cs typeface="仿宋" panose="02010609060101010101" charset="-122"/>
              </a:rPr>
              <a:t>“</a:t>
            </a:r>
            <a:r>
              <a:rPr lang="zh-CN" altLang="en-US" sz="2000" b="1" dirty="0">
                <a:solidFill>
                  <a:schemeClr val="tx1">
                    <a:lumMod val="75000"/>
                    <a:lumOff val="25000"/>
                  </a:schemeClr>
                </a:solidFill>
                <a:latin typeface="仿宋" panose="02010609060101010101" charset="-122"/>
                <a:ea typeface="仿宋" panose="02010609060101010101" charset="-122"/>
                <a:cs typeface="仿宋" panose="02010609060101010101" charset="-122"/>
              </a:rPr>
              <a:t>整数型溢出</a:t>
            </a:r>
            <a:r>
              <a:rPr lang="en-US" altLang="zh-CN" sz="2000" b="1" dirty="0">
                <a:solidFill>
                  <a:schemeClr val="tx1">
                    <a:lumMod val="75000"/>
                    <a:lumOff val="25000"/>
                  </a:schemeClr>
                </a:solidFill>
                <a:latin typeface="仿宋" panose="02010609060101010101" charset="-122"/>
                <a:ea typeface="仿宋" panose="02010609060101010101" charset="-122"/>
                <a:cs typeface="仿宋" panose="02010609060101010101" charset="-122"/>
              </a:rPr>
              <a:t>”</a:t>
            </a:r>
            <a:r>
              <a:rPr lang="zh-CN" altLang="en-US" sz="2000" dirty="0">
                <a:solidFill>
                  <a:schemeClr val="tx1">
                    <a:lumMod val="75000"/>
                    <a:lumOff val="25000"/>
                  </a:schemeClr>
                </a:solidFill>
                <a:latin typeface="仿宋" panose="02010609060101010101" charset="-122"/>
                <a:ea typeface="仿宋" panose="02010609060101010101" charset="-122"/>
                <a:cs typeface="仿宋" panose="02010609060101010101" charset="-122"/>
              </a:rPr>
              <a:t>漏洞为例，存在诸多严重的安全问题，特别</a:t>
            </a:r>
            <a:r>
              <a:rPr lang="zh-CN" altLang="en-US" sz="2000" dirty="0">
                <a:solidFill>
                  <a:schemeClr val="tx1">
                    <a:lumMod val="75000"/>
                    <a:lumOff val="25000"/>
                  </a:schemeClr>
                </a:solidFill>
                <a:latin typeface="仿宋" panose="02010609060101010101" charset="-122"/>
                <a:ea typeface="仿宋" panose="02010609060101010101" charset="-122"/>
                <a:cs typeface="仿宋" panose="02010609060101010101" charset="-122"/>
                <a:sym typeface="+mn-ea"/>
              </a:rPr>
              <a:t>是在管理员</a:t>
            </a:r>
            <a:r>
              <a:rPr lang="en-US" altLang="zh-CN" sz="2000" dirty="0">
                <a:solidFill>
                  <a:schemeClr val="tx1">
                    <a:lumMod val="75000"/>
                    <a:lumOff val="25000"/>
                  </a:schemeClr>
                </a:solidFill>
                <a:latin typeface="仿宋" panose="02010609060101010101" charset="-122"/>
                <a:ea typeface="仿宋" panose="02010609060101010101" charset="-122"/>
                <a:cs typeface="仿宋" panose="02010609060101010101" charset="-122"/>
                <a:sym typeface="+mn-ea"/>
              </a:rPr>
              <a:t>Owner</a:t>
            </a:r>
            <a:r>
              <a:rPr lang="zh-CN" altLang="en-US" sz="2000" dirty="0">
                <a:solidFill>
                  <a:schemeClr val="tx1">
                    <a:lumMod val="75000"/>
                    <a:lumOff val="25000"/>
                  </a:schemeClr>
                </a:solidFill>
                <a:latin typeface="仿宋" panose="02010609060101010101" charset="-122"/>
                <a:ea typeface="仿宋" panose="02010609060101010101" charset="-122"/>
                <a:cs typeface="仿宋" panose="02010609060101010101" charset="-122"/>
                <a:sym typeface="+mn-ea"/>
              </a:rPr>
              <a:t>权限</a:t>
            </a:r>
            <a:r>
              <a:rPr lang="zh-CN" altLang="en-US" sz="2000" dirty="0" smtClean="0">
                <a:solidFill>
                  <a:schemeClr val="tx1">
                    <a:lumMod val="75000"/>
                    <a:lumOff val="25000"/>
                  </a:schemeClr>
                </a:solidFill>
                <a:latin typeface="仿宋" panose="02010609060101010101" charset="-122"/>
                <a:ea typeface="仿宋" panose="02010609060101010101" charset="-122"/>
                <a:cs typeface="仿宋" panose="02010609060101010101" charset="-122"/>
                <a:sym typeface="+mn-ea"/>
              </a:rPr>
              <a:t>下；</a:t>
            </a:r>
            <a:endParaRPr lang="zh-CN" altLang="en-US" sz="2000" dirty="0">
              <a:solidFill>
                <a:schemeClr val="tx1">
                  <a:lumMod val="75000"/>
                  <a:lumOff val="25000"/>
                </a:schemeClr>
              </a:solidFill>
              <a:latin typeface="仿宋" panose="02010609060101010101" charset="-122"/>
              <a:ea typeface="仿宋" panose="02010609060101010101" charset="-122"/>
              <a:cs typeface="仿宋" panose="02010609060101010101" charset="-122"/>
            </a:endParaRPr>
          </a:p>
          <a:p>
            <a:pPr>
              <a:spcBef>
                <a:spcPts val="0"/>
              </a:spcBef>
              <a:defRPr/>
            </a:pPr>
            <a:endParaRPr lang="zh-CN" altLang="en-US" sz="2000" dirty="0">
              <a:solidFill>
                <a:schemeClr val="tx1">
                  <a:lumMod val="75000"/>
                  <a:lumOff val="25000"/>
                </a:schemeClr>
              </a:solidFill>
              <a:latin typeface="微软雅黑" panose="020B0503020204020204" charset="-122"/>
              <a:ea typeface="微软雅黑" panose="020B0503020204020204" charset="-122"/>
            </a:endParaRPr>
          </a:p>
          <a:p>
            <a:pPr>
              <a:spcBef>
                <a:spcPts val="0"/>
              </a:spcBef>
              <a:defRPr/>
            </a:pPr>
            <a:r>
              <a:rPr lang="en-US" altLang="zh-CN" sz="2000" b="1" dirty="0">
                <a:solidFill>
                  <a:schemeClr val="tx1">
                    <a:lumMod val="75000"/>
                    <a:lumOff val="25000"/>
                  </a:schemeClr>
                </a:solidFill>
                <a:latin typeface="微软雅黑" panose="020B0503020204020204" charset="-122"/>
                <a:ea typeface="微软雅黑" panose="020B0503020204020204" charset="-122"/>
                <a:cs typeface="仿宋" panose="02010609060101010101" charset="-122"/>
                <a:sym typeface="+mn-ea"/>
              </a:rPr>
              <a:t>2</a:t>
            </a:r>
            <a:r>
              <a:rPr lang="zh-CN" altLang="en-US" sz="2000" b="1" dirty="0">
                <a:solidFill>
                  <a:schemeClr val="tx1">
                    <a:lumMod val="75000"/>
                    <a:lumOff val="25000"/>
                  </a:schemeClr>
                </a:solidFill>
                <a:latin typeface="微软雅黑" panose="020B0503020204020204" charset="-122"/>
                <a:ea typeface="微软雅黑" panose="020B0503020204020204" charset="-122"/>
                <a:cs typeface="仿宋" panose="02010609060101010101" charset="-122"/>
                <a:sym typeface="+mn-ea"/>
              </a:rPr>
              <a:t>、</a:t>
            </a:r>
            <a:r>
              <a:rPr lang="zh-CN" altLang="en-US" sz="2000" dirty="0">
                <a:solidFill>
                  <a:schemeClr val="tx1">
                    <a:lumMod val="75000"/>
                    <a:lumOff val="25000"/>
                  </a:schemeClr>
                </a:solidFill>
                <a:latin typeface="仿宋" panose="02010609060101010101" charset="-122"/>
                <a:ea typeface="仿宋" panose="02010609060101010101" charset="-122"/>
                <a:cs typeface="仿宋" panose="02010609060101010101" charset="-122"/>
                <a:sym typeface="+mn-ea"/>
              </a:rPr>
              <a:t>区块链状态具有不确定性和复杂性，如采用动态检测的方法，不易解决测试用例的生成问题，而在符号执行中，不需要模拟大量输入，即可达到较高的路径</a:t>
            </a:r>
            <a:r>
              <a:rPr lang="zh-CN" altLang="en-US" sz="2000" dirty="0" smtClean="0">
                <a:solidFill>
                  <a:schemeClr val="tx1">
                    <a:lumMod val="75000"/>
                    <a:lumOff val="25000"/>
                  </a:schemeClr>
                </a:solidFill>
                <a:latin typeface="仿宋" panose="02010609060101010101" charset="-122"/>
                <a:ea typeface="仿宋" panose="02010609060101010101" charset="-122"/>
                <a:cs typeface="仿宋" panose="02010609060101010101" charset="-122"/>
                <a:sym typeface="+mn-ea"/>
              </a:rPr>
              <a:t>覆盖率；</a:t>
            </a:r>
            <a:endParaRPr lang="zh-CN" altLang="en-US" sz="2000" dirty="0">
              <a:solidFill>
                <a:schemeClr val="tx1">
                  <a:lumMod val="75000"/>
                  <a:lumOff val="25000"/>
                </a:schemeClr>
              </a:solidFill>
              <a:latin typeface="仿宋" panose="02010609060101010101" charset="-122"/>
              <a:ea typeface="仿宋" panose="02010609060101010101" charset="-122"/>
              <a:cs typeface="仿宋" panose="02010609060101010101" charset="-122"/>
            </a:endParaRPr>
          </a:p>
          <a:p>
            <a:pPr>
              <a:spcBef>
                <a:spcPts val="0"/>
              </a:spcBef>
              <a:defRPr/>
            </a:pPr>
            <a:endParaRPr lang="zh-CN" altLang="en-US" sz="2000" dirty="0">
              <a:solidFill>
                <a:schemeClr val="tx1">
                  <a:lumMod val="75000"/>
                  <a:lumOff val="25000"/>
                </a:schemeClr>
              </a:solidFill>
              <a:latin typeface="微软雅黑" panose="020B0503020204020204" charset="-122"/>
              <a:ea typeface="微软雅黑" panose="020B0503020204020204" charset="-122"/>
            </a:endParaRPr>
          </a:p>
          <a:p>
            <a:pPr>
              <a:spcBef>
                <a:spcPts val="0"/>
              </a:spcBef>
              <a:defRPr/>
            </a:pPr>
            <a:r>
              <a:rPr lang="en-US" altLang="zh-CN" sz="2000" b="1" dirty="0">
                <a:solidFill>
                  <a:schemeClr val="tx1">
                    <a:lumMod val="75000"/>
                    <a:lumOff val="25000"/>
                  </a:schemeClr>
                </a:solidFill>
                <a:latin typeface="微软雅黑" panose="020B0503020204020204" charset="-122"/>
                <a:ea typeface="微软雅黑" panose="020B0503020204020204" charset="-122"/>
                <a:cs typeface="仿宋" panose="02010609060101010101" charset="-122"/>
              </a:rPr>
              <a:t>3</a:t>
            </a:r>
            <a:r>
              <a:rPr lang="zh-CN" altLang="en-US" sz="2000" b="1" dirty="0">
                <a:solidFill>
                  <a:schemeClr val="tx1">
                    <a:lumMod val="75000"/>
                    <a:lumOff val="25000"/>
                  </a:schemeClr>
                </a:solidFill>
                <a:latin typeface="微软雅黑" panose="020B0503020204020204" charset="-122"/>
                <a:ea typeface="微软雅黑" panose="020B0503020204020204" charset="-122"/>
                <a:cs typeface="仿宋" panose="02010609060101010101" charset="-122"/>
              </a:rPr>
              <a:t>、</a:t>
            </a:r>
            <a:r>
              <a:rPr lang="zh-CN" altLang="en-US" sz="2000" dirty="0">
                <a:solidFill>
                  <a:schemeClr val="tx1">
                    <a:lumMod val="75000"/>
                    <a:lumOff val="25000"/>
                  </a:schemeClr>
                </a:solidFill>
                <a:latin typeface="仿宋" panose="02010609060101010101" charset="-122"/>
                <a:ea typeface="仿宋" panose="02010609060101010101" charset="-122"/>
                <a:cs typeface="仿宋" panose="02010609060101010101" charset="-122"/>
              </a:rPr>
              <a:t>智能合约的代码</a:t>
            </a:r>
            <a:r>
              <a:rPr lang="zh-CN" altLang="en-US" sz="2000" dirty="0" smtClean="0">
                <a:solidFill>
                  <a:schemeClr val="tx1">
                    <a:lumMod val="75000"/>
                    <a:lumOff val="25000"/>
                  </a:schemeClr>
                </a:solidFill>
                <a:latin typeface="仿宋" panose="02010609060101010101" charset="-122"/>
                <a:ea typeface="仿宋" panose="02010609060101010101" charset="-122"/>
                <a:cs typeface="仿宋" panose="02010609060101010101" charset="-122"/>
              </a:rPr>
              <a:t>量通常较小</a:t>
            </a:r>
            <a:r>
              <a:rPr lang="zh-CN" altLang="en-US" sz="2000" dirty="0">
                <a:solidFill>
                  <a:schemeClr val="tx1">
                    <a:lumMod val="75000"/>
                    <a:lumOff val="25000"/>
                  </a:schemeClr>
                </a:solidFill>
                <a:latin typeface="仿宋" panose="02010609060101010101" charset="-122"/>
                <a:ea typeface="仿宋" panose="02010609060101010101" charset="-122"/>
                <a:cs typeface="仿宋" panose="02010609060101010101" charset="-122"/>
              </a:rPr>
              <a:t>，逻辑较为简单，比较适合将符号执行等程序分析方法应用在安全漏洞挖掘方面，形成实际有效的自动化</a:t>
            </a:r>
            <a:r>
              <a:rPr lang="zh-CN" altLang="en-US" sz="2000" dirty="0" smtClean="0">
                <a:solidFill>
                  <a:schemeClr val="tx1">
                    <a:lumMod val="75000"/>
                    <a:lumOff val="25000"/>
                  </a:schemeClr>
                </a:solidFill>
                <a:latin typeface="仿宋" panose="02010609060101010101" charset="-122"/>
                <a:ea typeface="仿宋" panose="02010609060101010101" charset="-122"/>
                <a:cs typeface="仿宋" panose="02010609060101010101" charset="-122"/>
              </a:rPr>
              <a:t>工具。</a:t>
            </a:r>
            <a:endParaRPr lang="zh-CN" altLang="en-US" sz="2000" dirty="0">
              <a:solidFill>
                <a:schemeClr val="tx1">
                  <a:lumMod val="75000"/>
                  <a:lumOff val="25000"/>
                </a:schemeClr>
              </a:solidFill>
              <a:latin typeface="微软雅黑" panose="020B0503020204020204" charset="-122"/>
              <a:ea typeface="微软雅黑" panose="020B0503020204020204" charset="-122"/>
            </a:endParaRPr>
          </a:p>
          <a:p>
            <a:endParaRPr lang="zh-CN" altLang="en-US" dirty="0"/>
          </a:p>
          <a:p>
            <a:r>
              <a:rPr lang="zh-CN" altLang="en-US" sz="2000" b="1" dirty="0">
                <a:solidFill>
                  <a:schemeClr val="tx1">
                    <a:lumMod val="75000"/>
                    <a:lumOff val="25000"/>
                  </a:schemeClr>
                </a:solidFill>
                <a:latin typeface="微软雅黑" panose="020B0503020204020204" charset="-122"/>
                <a:ea typeface="微软雅黑" panose="020B0503020204020204" charset="-122"/>
                <a:cs typeface="仿宋" panose="02010609060101010101" charset="-122"/>
              </a:rPr>
              <a:t>下一步工作：</a:t>
            </a:r>
            <a:r>
              <a:rPr lang="zh-CN" altLang="en-US" sz="2000" dirty="0">
                <a:solidFill>
                  <a:schemeClr val="tx1">
                    <a:lumMod val="75000"/>
                    <a:lumOff val="25000"/>
                  </a:schemeClr>
                </a:solidFill>
                <a:latin typeface="仿宋" panose="02010609060101010101" charset="-122"/>
                <a:ea typeface="仿宋" panose="02010609060101010101" charset="-122"/>
                <a:cs typeface="仿宋" panose="02010609060101010101" charset="-122"/>
                <a:sym typeface="+mn-ea"/>
              </a:rPr>
              <a:t>提高检测效率、降低误报</a:t>
            </a:r>
            <a:r>
              <a:rPr lang="zh-CN" altLang="en-US" sz="2000" dirty="0" smtClean="0">
                <a:solidFill>
                  <a:schemeClr val="tx1">
                    <a:lumMod val="75000"/>
                    <a:lumOff val="25000"/>
                  </a:schemeClr>
                </a:solidFill>
                <a:latin typeface="仿宋" panose="02010609060101010101" charset="-122"/>
                <a:ea typeface="仿宋" panose="02010609060101010101" charset="-122"/>
                <a:cs typeface="仿宋" panose="02010609060101010101" charset="-122"/>
                <a:sym typeface="+mn-ea"/>
              </a:rPr>
              <a:t>率</a:t>
            </a:r>
            <a:endParaRPr lang="en-US" altLang="zh-CN" sz="2000" dirty="0" smtClean="0">
              <a:solidFill>
                <a:schemeClr val="tx1">
                  <a:lumMod val="75000"/>
                  <a:lumOff val="25000"/>
                </a:schemeClr>
              </a:solidFill>
              <a:latin typeface="仿宋" panose="02010609060101010101" charset="-122"/>
              <a:ea typeface="仿宋" panose="02010609060101010101" charset="-122"/>
              <a:cs typeface="仿宋" panose="02010609060101010101" charset="-122"/>
              <a:sym typeface="+mn-ea"/>
            </a:endParaRPr>
          </a:p>
          <a:p>
            <a:endParaRPr lang="en-US" altLang="zh-CN" sz="2000" dirty="0" smtClean="0">
              <a:solidFill>
                <a:schemeClr val="tx1">
                  <a:lumMod val="75000"/>
                  <a:lumOff val="25000"/>
                </a:schemeClr>
              </a:solidFill>
              <a:latin typeface="仿宋" panose="02010609060101010101" charset="-122"/>
              <a:ea typeface="仿宋" panose="02010609060101010101" charset="-122"/>
              <a:cs typeface="仿宋" panose="02010609060101010101" charset="-122"/>
            </a:endParaRPr>
          </a:p>
          <a:p>
            <a:r>
              <a:rPr lang="zh-CN" altLang="en-US" sz="2000" b="1" dirty="0" smtClean="0">
                <a:solidFill>
                  <a:schemeClr val="tx1">
                    <a:lumMod val="75000"/>
                    <a:lumOff val="25000"/>
                  </a:schemeClr>
                </a:solidFill>
                <a:latin typeface="微软雅黑" panose="020B0503020204020204" charset="-122"/>
                <a:ea typeface="微软雅黑" panose="020B0503020204020204" charset="-122"/>
                <a:cs typeface="仿宋" panose="02010609060101010101" charset="-122"/>
              </a:rPr>
              <a:t>其他方向：</a:t>
            </a:r>
            <a:r>
              <a:rPr lang="zh-CN" altLang="en-US" sz="2000" dirty="0">
                <a:solidFill>
                  <a:schemeClr val="tx1">
                    <a:lumMod val="75000"/>
                    <a:lumOff val="25000"/>
                  </a:schemeClr>
                </a:solidFill>
                <a:latin typeface="仿宋" panose="02010609060101010101" charset="-122"/>
                <a:ea typeface="仿宋" panose="02010609060101010101" charset="-122"/>
                <a:cs typeface="仿宋" panose="02010609060101010101" charset="-122"/>
              </a:rPr>
              <a:t>区块链基础理论</a:t>
            </a:r>
            <a:r>
              <a:rPr lang="zh-CN" altLang="en-US" sz="2000" dirty="0" smtClean="0">
                <a:solidFill>
                  <a:schemeClr val="tx1">
                    <a:lumMod val="75000"/>
                    <a:lumOff val="25000"/>
                  </a:schemeClr>
                </a:solidFill>
                <a:latin typeface="仿宋" panose="02010609060101010101" charset="-122"/>
                <a:ea typeface="仿宋" panose="02010609060101010101" charset="-122"/>
                <a:cs typeface="仿宋" panose="02010609060101010101" charset="-122"/>
              </a:rPr>
              <a:t>与网络安全攻防技术相</a:t>
            </a:r>
            <a:r>
              <a:rPr lang="zh-CN" altLang="en-US" sz="2000" dirty="0">
                <a:solidFill>
                  <a:schemeClr val="tx1">
                    <a:lumMod val="75000"/>
                    <a:lumOff val="25000"/>
                  </a:schemeClr>
                </a:solidFill>
                <a:latin typeface="仿宋" panose="02010609060101010101" charset="-122"/>
                <a:ea typeface="仿宋" panose="02010609060101010101" charset="-122"/>
                <a:cs typeface="仿宋" panose="02010609060101010101" charset="-122"/>
              </a:rPr>
              <a:t>结合</a:t>
            </a:r>
            <a:endParaRPr lang="en-US" altLang="zh-CN" sz="2000" dirty="0">
              <a:solidFill>
                <a:schemeClr val="tx1">
                  <a:lumMod val="75000"/>
                  <a:lumOff val="25000"/>
                </a:schemeClr>
              </a:solidFill>
              <a:latin typeface="仿宋" panose="02010609060101010101" charset="-122"/>
              <a:ea typeface="仿宋" panose="02010609060101010101" charset="-122"/>
              <a:cs typeface="仿宋" panose="02010609060101010101" charset="-122"/>
            </a:endParaRPr>
          </a:p>
        </p:txBody>
      </p:sp>
      <p:sp>
        <p:nvSpPr>
          <p:cNvPr id="4" name="灯片编号占位符 3"/>
          <p:cNvSpPr>
            <a:spLocks noGrp="1"/>
          </p:cNvSpPr>
          <p:nvPr>
            <p:ph type="sldNum" sz="quarter" idx="12"/>
          </p:nvPr>
        </p:nvSpPr>
        <p:spPr/>
        <p:txBody>
          <a:bodyPr/>
          <a:lstStyle/>
          <a:p>
            <a:fld id="{565CE74E-AB26-4998-AD42-012C4C1AD076}" type="slidenum">
              <a:rPr lang="zh-CN" altLang="en-US" smtClean="0"/>
              <a:t>33</a:t>
            </a:fld>
            <a:endParaRPr lang="zh-CN" altLang="en-US" dirty="0"/>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endParaRPr lang="zh-CN" altLang="en-US"/>
          </a:p>
        </p:txBody>
      </p:sp>
      <p:sp>
        <p:nvSpPr>
          <p:cNvPr id="3" name="内容占位符 2"/>
          <p:cNvSpPr>
            <a:spLocks noGrp="1"/>
          </p:cNvSpPr>
          <p:nvPr>
            <p:ph idx="1"/>
          </p:nvPr>
        </p:nvSpPr>
        <p:spPr/>
        <p:txBody>
          <a:bodyPr/>
          <a:lstStyle/>
          <a:p>
            <a:endParaRPr lang="zh-CN" altLang="en-US" dirty="0"/>
          </a:p>
        </p:txBody>
      </p:sp>
      <p:pic>
        <p:nvPicPr>
          <p:cNvPr id="13" name="图片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4" name="文本框 13"/>
          <p:cNvSpPr txBox="1"/>
          <p:nvPr/>
        </p:nvSpPr>
        <p:spPr>
          <a:xfrm>
            <a:off x="0" y="2201863"/>
            <a:ext cx="9144000" cy="841375"/>
          </a:xfrm>
          <a:prstGeom prst="rect">
            <a:avLst/>
          </a:prstGeom>
          <a:noFill/>
          <a:ln>
            <a:noFill/>
          </a:ln>
        </p:spPr>
        <p:txBody>
          <a:bodyPr>
            <a:spAutoFit/>
          </a:bodyPr>
          <a:lstStyle/>
          <a:p>
            <a:pPr algn="ctr" eaLnBrk="1" fontAlgn="auto" hangingPunct="1">
              <a:lnSpc>
                <a:spcPct val="120000"/>
              </a:lnSpc>
              <a:spcBef>
                <a:spcPts val="0"/>
              </a:spcBef>
              <a:spcAft>
                <a:spcPts val="0"/>
              </a:spcAft>
              <a:defRPr/>
            </a:pPr>
            <a:r>
              <a:rPr lang="zh-CN" altLang="en-US" sz="4050" dirty="0">
                <a:solidFill>
                  <a:schemeClr val="accent1">
                    <a:lumMod val="75000"/>
                  </a:schemeClr>
                </a:solidFill>
                <a:latin typeface="Arial" panose="020B0604020202020204"/>
                <a:ea typeface="微软雅黑" panose="020B0503020204020204" charset="-122"/>
                <a:cs typeface="+mn-ea"/>
                <a:sym typeface="+mn-lt"/>
              </a:rPr>
              <a:t>感谢大家的聆听</a:t>
            </a:r>
          </a:p>
        </p:txBody>
      </p:sp>
      <p:sp>
        <p:nvSpPr>
          <p:cNvPr id="15" name="文本框 14"/>
          <p:cNvSpPr txBox="1"/>
          <p:nvPr/>
        </p:nvSpPr>
        <p:spPr>
          <a:xfrm>
            <a:off x="0" y="3180741"/>
            <a:ext cx="9144000" cy="343877"/>
          </a:xfrm>
          <a:prstGeom prst="rect">
            <a:avLst/>
          </a:prstGeom>
          <a:noFill/>
          <a:ln>
            <a:noFill/>
          </a:ln>
        </p:spPr>
        <p:txBody>
          <a:bodyPr>
            <a:spAutoFit/>
          </a:bodyPr>
          <a:lstStyle/>
          <a:p>
            <a:pPr algn="ctr" eaLnBrk="1" fontAlgn="auto" hangingPunct="1">
              <a:lnSpc>
                <a:spcPct val="120000"/>
              </a:lnSpc>
              <a:spcBef>
                <a:spcPts val="0"/>
              </a:spcBef>
              <a:spcAft>
                <a:spcPts val="0"/>
              </a:spcAft>
              <a:defRPr/>
            </a:pPr>
            <a:r>
              <a:rPr lang="en-US" altLang="zh-CN" sz="1500" dirty="0">
                <a:solidFill>
                  <a:schemeClr val="accent1">
                    <a:lumMod val="75000"/>
                  </a:schemeClr>
                </a:solidFill>
                <a:latin typeface="Arial" panose="020B0604020202020204"/>
                <a:ea typeface="微软雅黑" panose="020B0503020204020204" charset="-122"/>
                <a:cs typeface="+mn-ea"/>
                <a:sym typeface="+mn-lt"/>
              </a:rPr>
              <a:t>Thank you very much &amp; best regards.</a:t>
            </a:r>
            <a:endParaRPr lang="zh-CN" altLang="en-US" sz="1500" dirty="0">
              <a:solidFill>
                <a:schemeClr val="accent1">
                  <a:lumMod val="75000"/>
                </a:schemeClr>
              </a:solidFill>
              <a:latin typeface="Arial" panose="020B0604020202020204"/>
              <a:ea typeface="微软雅黑" panose="020B0503020204020204" charset="-122"/>
              <a:cs typeface="+mn-ea"/>
              <a:sym typeface="+mn-lt"/>
            </a:endParaRPr>
          </a:p>
        </p:txBody>
      </p:sp>
      <p:sp>
        <p:nvSpPr>
          <p:cNvPr id="16" name="文本框 15"/>
          <p:cNvSpPr txBox="1"/>
          <p:nvPr/>
        </p:nvSpPr>
        <p:spPr>
          <a:xfrm>
            <a:off x="0" y="1338322"/>
            <a:ext cx="9144000" cy="771493"/>
          </a:xfrm>
          <a:prstGeom prst="rect">
            <a:avLst/>
          </a:prstGeom>
          <a:noFill/>
          <a:ln>
            <a:noFill/>
          </a:ln>
        </p:spPr>
        <p:txBody>
          <a:bodyPr>
            <a:spAutoFit/>
          </a:bodyPr>
          <a:lstStyle/>
          <a:p>
            <a:pPr algn="ctr" eaLnBrk="1" fontAlgn="auto" hangingPunct="1">
              <a:lnSpc>
                <a:spcPct val="120000"/>
              </a:lnSpc>
              <a:spcBef>
                <a:spcPts val="0"/>
              </a:spcBef>
              <a:spcAft>
                <a:spcPts val="0"/>
              </a:spcAft>
              <a:defRPr/>
            </a:pPr>
            <a:r>
              <a:rPr lang="en-US" altLang="zh-CN" sz="4050" dirty="0">
                <a:solidFill>
                  <a:schemeClr val="accent1">
                    <a:lumMod val="75000"/>
                  </a:schemeClr>
                </a:solidFill>
                <a:latin typeface="Arial" panose="020B0604020202020204"/>
                <a:ea typeface="微软雅黑" panose="020B0503020204020204" charset="-122"/>
                <a:cs typeface="+mn-ea"/>
                <a:sym typeface="+mn-lt"/>
              </a:rPr>
              <a:t>2018</a:t>
            </a:r>
            <a:endParaRPr lang="zh-CN" altLang="en-US" sz="4050" dirty="0">
              <a:solidFill>
                <a:schemeClr val="accent1">
                  <a:lumMod val="75000"/>
                </a:schemeClr>
              </a:solidFill>
              <a:latin typeface="Arial" panose="020B0604020202020204"/>
              <a:ea typeface="微软雅黑" panose="020B0503020204020204" charset="-122"/>
              <a:cs typeface="+mn-ea"/>
              <a:sym typeface="+mn-lt"/>
            </a:endParaRPr>
          </a:p>
        </p:txBody>
      </p:sp>
      <p:cxnSp>
        <p:nvCxnSpPr>
          <p:cNvPr id="17" name="直接连接符 16"/>
          <p:cNvCxnSpPr/>
          <p:nvPr/>
        </p:nvCxnSpPr>
        <p:spPr>
          <a:xfrm flipV="1">
            <a:off x="2417763" y="3584575"/>
            <a:ext cx="647700" cy="649288"/>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V="1">
            <a:off x="5954612" y="799910"/>
            <a:ext cx="647700" cy="649287"/>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V="1">
            <a:off x="5415146" y="1191296"/>
            <a:ext cx="414338" cy="414338"/>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V="1">
            <a:off x="3144838" y="3513138"/>
            <a:ext cx="396875" cy="396875"/>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en-US" altLang="zh-CN" sz="3600" b="1" dirty="0" smtClean="0">
                <a:solidFill>
                  <a:srgbClr val="21AB38"/>
                </a:solidFill>
                <a:latin typeface="Arial" panose="020B0604020202020204" pitchFamily="34" charset="0"/>
                <a:cs typeface="Arial" panose="020B0604020202020204" pitchFamily="34" charset="0"/>
              </a:rPr>
              <a:t>Contents</a:t>
            </a:r>
            <a:endParaRPr lang="zh-CN" altLang="en-US" sz="3600" b="1" dirty="0"/>
          </a:p>
        </p:txBody>
      </p:sp>
      <p:sp>
        <p:nvSpPr>
          <p:cNvPr id="4" name="灯片编号占位符 3"/>
          <p:cNvSpPr>
            <a:spLocks noGrp="1"/>
          </p:cNvSpPr>
          <p:nvPr>
            <p:ph type="sldNum" sz="quarter" idx="12"/>
          </p:nvPr>
        </p:nvSpPr>
        <p:spPr/>
        <p:txBody>
          <a:bodyPr/>
          <a:lstStyle/>
          <a:p>
            <a:fld id="{565CE74E-AB26-4998-AD42-012C4C1AD076}" type="slidenum">
              <a:rPr lang="zh-CN" altLang="en-US" smtClean="0"/>
              <a:t>4</a:t>
            </a:fld>
            <a:endParaRPr lang="zh-CN" altLang="en-US" dirty="0"/>
          </a:p>
        </p:txBody>
      </p:sp>
      <p:sp>
        <p:nvSpPr>
          <p:cNvPr id="6" name="文本框 4"/>
          <p:cNvSpPr txBox="1"/>
          <p:nvPr/>
        </p:nvSpPr>
        <p:spPr>
          <a:xfrm>
            <a:off x="-290285" y="2875390"/>
            <a:ext cx="2960913" cy="83099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pPr>
            <a:r>
              <a:rPr kumimoji="0" lang="en-US" altLang="zh-CN" sz="2400" b="0" i="0" u="none" strike="noStrike" cap="none" spc="0" normalizeH="0" baseline="0" dirty="0" smtClean="0">
                <a:ln>
                  <a:noFill/>
                </a:ln>
                <a:solidFill>
                  <a:schemeClr val="bg1"/>
                </a:solidFill>
                <a:effectLst/>
                <a:uFillTx/>
                <a:latin typeface="Gulim" panose="020B0600000101010101" pitchFamily="34" charset="-127"/>
                <a:ea typeface="Gulim" panose="020B0600000101010101" pitchFamily="34" charset="-127"/>
                <a:sym typeface="Arial" panose="020B0604020202020204"/>
              </a:rPr>
              <a:t>PART /</a:t>
            </a:r>
            <a:r>
              <a:rPr kumimoji="0" lang="en-US" altLang="zh-CN" sz="2400" b="0" i="0" u="none" strike="noStrike" cap="none" spc="0" normalizeH="0" dirty="0" smtClean="0">
                <a:ln>
                  <a:noFill/>
                </a:ln>
                <a:solidFill>
                  <a:schemeClr val="bg1"/>
                </a:solidFill>
                <a:effectLst/>
                <a:uFillTx/>
                <a:latin typeface="Gulim" panose="020B0600000101010101" pitchFamily="34" charset="-127"/>
                <a:ea typeface="Gulim" panose="020B0600000101010101" pitchFamily="34" charset="-127"/>
                <a:sym typeface="Arial" panose="020B0604020202020204"/>
              </a:rPr>
              <a:t> 01</a:t>
            </a:r>
          </a:p>
          <a:p>
            <a:pPr marL="0" marR="0" indent="0" algn="ctr" defTabSz="914400" rtl="0" fontAlgn="auto" latinLnBrk="0" hangingPunct="0">
              <a:lnSpc>
                <a:spcPct val="100000"/>
              </a:lnSpc>
              <a:spcBef>
                <a:spcPts val="0"/>
              </a:spcBef>
              <a:spcAft>
                <a:spcPts val="0"/>
              </a:spcAft>
              <a:buClrTx/>
              <a:buSzTx/>
              <a:buFontTx/>
              <a:buNone/>
            </a:pPr>
            <a:r>
              <a:rPr kumimoji="0" lang="zh-CN" altLang="en-US" sz="2400" b="0" i="0" u="none" strike="noStrike" cap="none" spc="0" normalizeH="0" baseline="0" dirty="0" smtClean="0">
                <a:ln>
                  <a:noFill/>
                </a:ln>
                <a:solidFill>
                  <a:schemeClr val="bg1"/>
                </a:solidFill>
                <a:effectLst/>
                <a:uFillTx/>
                <a:latin typeface="Gulim" panose="020B0600000101010101" pitchFamily="34" charset="-127"/>
                <a:ea typeface="Gulim" panose="020B0600000101010101" pitchFamily="34" charset="-127"/>
                <a:sym typeface="Arial" panose="020B0604020202020204"/>
              </a:rPr>
              <a:t>区</a:t>
            </a:r>
            <a:r>
              <a:rPr kumimoji="0" lang="zh-CN" altLang="en-US" sz="2400" b="0" i="0" u="none" strike="noStrike" cap="none" spc="0" normalizeH="0" baseline="0" dirty="0">
                <a:ln>
                  <a:noFill/>
                </a:ln>
                <a:solidFill>
                  <a:schemeClr val="bg1"/>
                </a:solidFill>
                <a:effectLst/>
                <a:uFillTx/>
                <a:latin typeface="Gulim" panose="020B0600000101010101" pitchFamily="34" charset="-127"/>
                <a:ea typeface="Gulim" panose="020B0600000101010101" pitchFamily="34" charset="-127"/>
                <a:sym typeface="Arial" panose="020B0604020202020204"/>
              </a:rPr>
              <a:t>块链背景介绍</a:t>
            </a:r>
          </a:p>
        </p:txBody>
      </p:sp>
      <p:sp>
        <p:nvSpPr>
          <p:cNvPr id="15" name="矩形 16"/>
          <p:cNvSpPr/>
          <p:nvPr/>
        </p:nvSpPr>
        <p:spPr>
          <a:xfrm>
            <a:off x="0" y="1979748"/>
            <a:ext cx="1670513" cy="1434815"/>
          </a:xfrm>
          <a:prstGeom prst="rect">
            <a:avLst/>
          </a:prstGeom>
          <a:solidFill>
            <a:srgbClr val="087C3F"/>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dirty="0">
              <a:ln>
                <a:noFill/>
              </a:ln>
              <a:solidFill>
                <a:srgbClr val="000000"/>
              </a:solidFill>
              <a:effectLst/>
              <a:uFillTx/>
              <a:latin typeface="+mn-lt"/>
              <a:ea typeface="+mn-ea"/>
              <a:cs typeface="+mn-cs"/>
              <a:sym typeface="Arial" panose="020B0604020202020204"/>
            </a:endParaRPr>
          </a:p>
        </p:txBody>
      </p:sp>
      <p:sp>
        <p:nvSpPr>
          <p:cNvPr id="16" name="文本框 4"/>
          <p:cNvSpPr txBox="1"/>
          <p:nvPr/>
        </p:nvSpPr>
        <p:spPr>
          <a:xfrm>
            <a:off x="28877" y="2082594"/>
            <a:ext cx="1641636" cy="120032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pPr>
            <a:r>
              <a:rPr kumimoji="0" lang="en-US" altLang="zh-CN" sz="1800" b="0" i="0" u="none" strike="noStrike" cap="none" spc="0" normalizeH="0" baseline="0" dirty="0" smtClean="0">
                <a:ln>
                  <a:noFill/>
                </a:ln>
                <a:solidFill>
                  <a:schemeClr val="bg1"/>
                </a:solidFill>
                <a:effectLst/>
                <a:uFillTx/>
                <a:latin typeface="Gulim" panose="020B0600000101010101" pitchFamily="34" charset="-127"/>
                <a:ea typeface="Gulim" panose="020B0600000101010101" pitchFamily="34" charset="-127"/>
                <a:sym typeface="Arial" panose="020B0604020202020204"/>
              </a:rPr>
              <a:t>PART /</a:t>
            </a:r>
            <a:r>
              <a:rPr kumimoji="0" lang="en-US" altLang="zh-CN" sz="1800" b="0" i="0" u="none" strike="noStrike" cap="none" spc="0" normalizeH="0" dirty="0" smtClean="0">
                <a:ln>
                  <a:noFill/>
                </a:ln>
                <a:solidFill>
                  <a:schemeClr val="bg1"/>
                </a:solidFill>
                <a:effectLst/>
                <a:uFillTx/>
                <a:latin typeface="Gulim" panose="020B0600000101010101" pitchFamily="34" charset="-127"/>
                <a:ea typeface="Gulim" panose="020B0600000101010101" pitchFamily="34" charset="-127"/>
                <a:sym typeface="Arial" panose="020B0604020202020204"/>
              </a:rPr>
              <a:t> 01</a:t>
            </a:r>
          </a:p>
          <a:p>
            <a:pPr marL="0" marR="0" indent="0" algn="ctr" defTabSz="914400" rtl="0" fontAlgn="auto" latinLnBrk="0" hangingPunct="0">
              <a:lnSpc>
                <a:spcPct val="100000"/>
              </a:lnSpc>
              <a:spcBef>
                <a:spcPts val="0"/>
              </a:spcBef>
              <a:spcAft>
                <a:spcPts val="0"/>
              </a:spcAft>
              <a:buClrTx/>
              <a:buSzTx/>
              <a:buFontTx/>
              <a:buNone/>
            </a:pPr>
            <a:endParaRPr lang="en-US" altLang="zh-CN" sz="1800" dirty="0">
              <a:solidFill>
                <a:schemeClr val="bg1"/>
              </a:solidFill>
              <a:latin typeface="Gulim" panose="020B0600000101010101" pitchFamily="34" charset="-127"/>
              <a:ea typeface="Gulim" panose="020B0600000101010101" pitchFamily="34" charset="-127"/>
              <a:sym typeface="Arial" panose="020B0604020202020204"/>
            </a:endParaRPr>
          </a:p>
          <a:p>
            <a:pPr marL="0" marR="0" indent="0" algn="ctr" defTabSz="914400" rtl="0" fontAlgn="auto" latinLnBrk="0" hangingPunct="0">
              <a:lnSpc>
                <a:spcPct val="100000"/>
              </a:lnSpc>
              <a:spcBef>
                <a:spcPts val="0"/>
              </a:spcBef>
              <a:spcAft>
                <a:spcPts val="0"/>
              </a:spcAft>
              <a:buClrTx/>
              <a:buSzTx/>
              <a:buFontTx/>
              <a:buNone/>
            </a:pPr>
            <a:r>
              <a:rPr kumimoji="0" lang="zh-CN" altLang="en-US" sz="1800" b="0" i="0" u="none" strike="noStrike" cap="none" spc="0" normalizeH="0" baseline="0" dirty="0" smtClean="0">
                <a:ln>
                  <a:noFill/>
                </a:ln>
                <a:solidFill>
                  <a:schemeClr val="bg1"/>
                </a:solidFill>
                <a:effectLst/>
                <a:uFillTx/>
                <a:latin typeface="Gulim" panose="020B0600000101010101" pitchFamily="34" charset="-127"/>
                <a:ea typeface="Gulim" panose="020B0600000101010101" pitchFamily="34" charset="-127"/>
                <a:sym typeface="Arial" panose="020B0604020202020204"/>
              </a:rPr>
              <a:t>区</a:t>
            </a:r>
            <a:r>
              <a:rPr kumimoji="0" lang="zh-CN" altLang="en-US" sz="1800" b="0" i="0" u="none" strike="noStrike" cap="none" spc="0" normalizeH="0" baseline="0" dirty="0">
                <a:ln>
                  <a:noFill/>
                </a:ln>
                <a:solidFill>
                  <a:schemeClr val="bg1"/>
                </a:solidFill>
                <a:effectLst/>
                <a:uFillTx/>
                <a:latin typeface="Gulim" panose="020B0600000101010101" pitchFamily="34" charset="-127"/>
                <a:ea typeface="Gulim" panose="020B0600000101010101" pitchFamily="34" charset="-127"/>
                <a:sym typeface="Arial" panose="020B0604020202020204"/>
              </a:rPr>
              <a:t>块链</a:t>
            </a:r>
            <a:r>
              <a:rPr kumimoji="0" lang="zh-CN" altLang="en-US" sz="1800" b="0" i="0" u="none" strike="noStrike" cap="none" spc="0" normalizeH="0" baseline="0" dirty="0" smtClean="0">
                <a:ln>
                  <a:noFill/>
                </a:ln>
                <a:solidFill>
                  <a:schemeClr val="bg1"/>
                </a:solidFill>
                <a:effectLst/>
                <a:uFillTx/>
                <a:latin typeface="Gulim" panose="020B0600000101010101" pitchFamily="34" charset="-127"/>
                <a:ea typeface="Gulim" panose="020B0600000101010101" pitchFamily="34" charset="-127"/>
                <a:sym typeface="Arial" panose="020B0604020202020204"/>
              </a:rPr>
              <a:t>背景</a:t>
            </a:r>
            <a:endParaRPr kumimoji="0" lang="en-US" altLang="zh-CN" sz="1800" b="0" i="0" u="none" strike="noStrike" cap="none" spc="0" normalizeH="0" baseline="0" dirty="0" smtClean="0">
              <a:ln>
                <a:noFill/>
              </a:ln>
              <a:solidFill>
                <a:schemeClr val="bg1"/>
              </a:solidFill>
              <a:effectLst/>
              <a:uFillTx/>
              <a:latin typeface="Gulim" panose="020B0600000101010101" pitchFamily="34" charset="-127"/>
              <a:ea typeface="Gulim" panose="020B0600000101010101" pitchFamily="34" charset="-127"/>
              <a:sym typeface="Arial" panose="020B0604020202020204"/>
            </a:endParaRPr>
          </a:p>
          <a:p>
            <a:pPr marL="0" marR="0" indent="0" algn="ctr" defTabSz="914400" rtl="0" fontAlgn="auto" latinLnBrk="0" hangingPunct="0">
              <a:lnSpc>
                <a:spcPct val="100000"/>
              </a:lnSpc>
              <a:spcBef>
                <a:spcPts val="0"/>
              </a:spcBef>
              <a:spcAft>
                <a:spcPts val="0"/>
              </a:spcAft>
              <a:buClrTx/>
              <a:buSzTx/>
              <a:buFontTx/>
              <a:buNone/>
            </a:pPr>
            <a:r>
              <a:rPr kumimoji="0" lang="zh-CN" altLang="en-US" sz="1800" b="0" i="0" u="none" strike="noStrike" cap="none" spc="0" normalizeH="0" baseline="0" dirty="0" smtClean="0">
                <a:ln>
                  <a:noFill/>
                </a:ln>
                <a:solidFill>
                  <a:schemeClr val="bg1"/>
                </a:solidFill>
                <a:effectLst/>
                <a:uFillTx/>
                <a:latin typeface="Gulim" panose="020B0600000101010101" pitchFamily="34" charset="-127"/>
                <a:ea typeface="Gulim" panose="020B0600000101010101" pitchFamily="34" charset="-127"/>
                <a:sym typeface="Arial" panose="020B0604020202020204"/>
              </a:rPr>
              <a:t>介绍</a:t>
            </a:r>
            <a:endParaRPr kumimoji="0" lang="zh-CN" altLang="en-US" sz="1800" b="0" i="0" u="none" strike="noStrike" cap="none" spc="0" normalizeH="0" baseline="0" dirty="0">
              <a:ln>
                <a:noFill/>
              </a:ln>
              <a:solidFill>
                <a:schemeClr val="bg1"/>
              </a:solidFill>
              <a:effectLst/>
              <a:uFillTx/>
              <a:latin typeface="Gulim" panose="020B0600000101010101" pitchFamily="34" charset="-127"/>
              <a:ea typeface="Gulim" panose="020B0600000101010101" pitchFamily="34" charset="-127"/>
              <a:sym typeface="Arial" panose="020B0604020202020204"/>
            </a:endParaRPr>
          </a:p>
        </p:txBody>
      </p:sp>
      <p:sp>
        <p:nvSpPr>
          <p:cNvPr id="17" name="矩形 17"/>
          <p:cNvSpPr/>
          <p:nvPr/>
        </p:nvSpPr>
        <p:spPr>
          <a:xfrm>
            <a:off x="1670513" y="1979747"/>
            <a:ext cx="2065367" cy="1434815"/>
          </a:xfrm>
          <a:prstGeom prst="rect">
            <a:avLst/>
          </a:prstGeom>
          <a:solidFill>
            <a:schemeClr val="bg1">
              <a:lumMod val="75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914400" hangingPunct="0"/>
            <a:endParaRPr lang="zh-CN" altLang="en-US" sz="1800">
              <a:solidFill>
                <a:srgbClr val="000000"/>
              </a:solidFill>
              <a:sym typeface="Arial" panose="020B0604020202020204"/>
            </a:endParaRPr>
          </a:p>
        </p:txBody>
      </p:sp>
      <p:sp>
        <p:nvSpPr>
          <p:cNvPr id="18" name="文本框 17"/>
          <p:cNvSpPr txBox="1"/>
          <p:nvPr/>
        </p:nvSpPr>
        <p:spPr>
          <a:xfrm>
            <a:off x="1217803" y="2175483"/>
            <a:ext cx="2960913" cy="923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pPr>
            <a:r>
              <a:rPr kumimoji="0" lang="en-US" altLang="zh-CN" sz="1800" b="0" i="0" u="none" strike="noStrike" cap="none" spc="0" normalizeH="0" baseline="0" dirty="0" smtClean="0">
                <a:ln>
                  <a:noFill/>
                </a:ln>
                <a:solidFill>
                  <a:schemeClr val="bg1"/>
                </a:solidFill>
                <a:effectLst/>
                <a:uFillTx/>
                <a:latin typeface="Gulim" panose="020B0600000101010101" pitchFamily="34" charset="-127"/>
                <a:ea typeface="Gulim" panose="020B0600000101010101" pitchFamily="34" charset="-127"/>
                <a:sym typeface="Arial" panose="020B0604020202020204"/>
              </a:rPr>
              <a:t>PART /</a:t>
            </a:r>
            <a:r>
              <a:rPr kumimoji="0" lang="en-US" altLang="zh-CN" sz="1800" b="0" i="0" u="none" strike="noStrike" cap="none" spc="0" normalizeH="0" dirty="0" smtClean="0">
                <a:ln>
                  <a:noFill/>
                </a:ln>
                <a:solidFill>
                  <a:schemeClr val="bg1"/>
                </a:solidFill>
                <a:effectLst/>
                <a:uFillTx/>
                <a:latin typeface="Gulim" panose="020B0600000101010101" pitchFamily="34" charset="-127"/>
                <a:ea typeface="Gulim" panose="020B0600000101010101" pitchFamily="34" charset="-127"/>
                <a:sym typeface="Arial" panose="020B0604020202020204"/>
              </a:rPr>
              <a:t> 02</a:t>
            </a:r>
          </a:p>
          <a:p>
            <a:pPr marL="0" marR="0" indent="0" algn="ctr"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dirty="0">
              <a:ln>
                <a:noFill/>
              </a:ln>
              <a:solidFill>
                <a:schemeClr val="bg1"/>
              </a:solidFill>
              <a:effectLst/>
              <a:uFillTx/>
              <a:latin typeface="Gulim" panose="020B0600000101010101" pitchFamily="34" charset="-127"/>
              <a:ea typeface="Gulim" panose="020B0600000101010101" pitchFamily="34" charset="-127"/>
              <a:sym typeface="Arial" panose="020B0604020202020204"/>
            </a:endParaRPr>
          </a:p>
          <a:p>
            <a:pPr marL="0" marR="0" indent="0" algn="ctr" defTabSz="914400" rtl="0" fontAlgn="auto" latinLnBrk="0" hangingPunct="0">
              <a:lnSpc>
                <a:spcPct val="100000"/>
              </a:lnSpc>
              <a:spcBef>
                <a:spcPts val="0"/>
              </a:spcBef>
              <a:spcAft>
                <a:spcPts val="0"/>
              </a:spcAft>
              <a:buClrTx/>
              <a:buSzTx/>
              <a:buFontTx/>
              <a:buNone/>
            </a:pPr>
            <a:r>
              <a:rPr kumimoji="0" lang="zh-CN" altLang="en-US" sz="1800" dirty="0">
                <a:ln>
                  <a:noFill/>
                </a:ln>
                <a:solidFill>
                  <a:schemeClr val="bg1"/>
                </a:solidFill>
                <a:effectLst/>
                <a:uFillTx/>
                <a:latin typeface="Gulim" panose="020B0600000101010101" pitchFamily="34" charset="-127"/>
                <a:ea typeface="Gulim" panose="020B0600000101010101" pitchFamily="34" charset="-127"/>
                <a:sym typeface="Arial" panose="020B0604020202020204"/>
              </a:rPr>
              <a:t>智能</a:t>
            </a:r>
            <a:r>
              <a:rPr kumimoji="0" lang="zh-CN" altLang="en-US" sz="1800" dirty="0" smtClean="0">
                <a:ln>
                  <a:noFill/>
                </a:ln>
                <a:solidFill>
                  <a:schemeClr val="bg1"/>
                </a:solidFill>
                <a:effectLst/>
                <a:uFillTx/>
                <a:latin typeface="Gulim" panose="020B0600000101010101" pitchFamily="34" charset="-127"/>
                <a:ea typeface="Gulim" panose="020B0600000101010101" pitchFamily="34" charset="-127"/>
                <a:sym typeface="Arial" panose="020B0604020202020204"/>
              </a:rPr>
              <a:t>合约安全</a:t>
            </a:r>
            <a:r>
              <a:rPr kumimoji="0" lang="zh-CN" altLang="en-US" sz="1800" dirty="0">
                <a:ln>
                  <a:noFill/>
                </a:ln>
                <a:solidFill>
                  <a:schemeClr val="bg1"/>
                </a:solidFill>
                <a:effectLst/>
                <a:uFillTx/>
                <a:latin typeface="Gulim" panose="020B0600000101010101" pitchFamily="34" charset="-127"/>
                <a:ea typeface="Gulim" panose="020B0600000101010101" pitchFamily="34" charset="-127"/>
                <a:sym typeface="Arial" panose="020B0604020202020204"/>
              </a:rPr>
              <a:t>概述</a:t>
            </a:r>
            <a:endParaRPr kumimoji="0" lang="zh-CN" altLang="en-US" sz="1800" b="0" i="0" u="none" strike="noStrike" cap="none" spc="0" normalizeH="0" baseline="0" dirty="0">
              <a:ln>
                <a:noFill/>
              </a:ln>
              <a:solidFill>
                <a:schemeClr val="bg1"/>
              </a:solidFill>
              <a:effectLst/>
              <a:uFillTx/>
              <a:latin typeface="Gulim" panose="020B0600000101010101" pitchFamily="34" charset="-127"/>
              <a:ea typeface="Gulim" panose="020B0600000101010101" pitchFamily="34" charset="-127"/>
              <a:sym typeface="Arial" panose="020B0604020202020204"/>
            </a:endParaRPr>
          </a:p>
        </p:txBody>
      </p:sp>
      <p:sp>
        <p:nvSpPr>
          <p:cNvPr id="19" name="矩形 19"/>
          <p:cNvSpPr/>
          <p:nvPr/>
        </p:nvSpPr>
        <p:spPr>
          <a:xfrm>
            <a:off x="3720030" y="1979747"/>
            <a:ext cx="2031603" cy="1434815"/>
          </a:xfrm>
          <a:prstGeom prst="rect">
            <a:avLst/>
          </a:prstGeom>
          <a:solidFill>
            <a:schemeClr val="bg1">
              <a:lumMod val="75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914400" hangingPunct="0"/>
            <a:endParaRPr lang="zh-CN" altLang="en-US" sz="1800">
              <a:solidFill>
                <a:srgbClr val="000000"/>
              </a:solidFill>
              <a:sym typeface="Arial" panose="020B0604020202020204"/>
            </a:endParaRPr>
          </a:p>
        </p:txBody>
      </p:sp>
      <p:sp>
        <p:nvSpPr>
          <p:cNvPr id="20" name="文本框 10"/>
          <p:cNvSpPr txBox="1"/>
          <p:nvPr/>
        </p:nvSpPr>
        <p:spPr>
          <a:xfrm>
            <a:off x="3896139" y="2154418"/>
            <a:ext cx="1709531" cy="120032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pPr>
            <a:r>
              <a:rPr kumimoji="0" lang="en-US" altLang="zh-CN" sz="1800" b="0" i="0" u="none" strike="noStrike" cap="none" spc="0" normalizeH="0" baseline="0" dirty="0" smtClean="0">
                <a:ln>
                  <a:noFill/>
                </a:ln>
                <a:solidFill>
                  <a:schemeClr val="bg1"/>
                </a:solidFill>
                <a:effectLst/>
                <a:uFillTx/>
                <a:latin typeface="Gulim" panose="020B0600000101010101" pitchFamily="34" charset="-127"/>
                <a:ea typeface="Gulim" panose="020B0600000101010101" pitchFamily="34" charset="-127"/>
                <a:sym typeface="Arial" panose="020B0604020202020204"/>
              </a:rPr>
              <a:t>PART /</a:t>
            </a:r>
            <a:r>
              <a:rPr kumimoji="0" lang="en-US" altLang="zh-CN" sz="1800" b="0" i="0" u="none" strike="noStrike" cap="none" spc="0" normalizeH="0" dirty="0" smtClean="0">
                <a:ln>
                  <a:noFill/>
                </a:ln>
                <a:solidFill>
                  <a:schemeClr val="bg1"/>
                </a:solidFill>
                <a:effectLst/>
                <a:uFillTx/>
                <a:latin typeface="Gulim" panose="020B0600000101010101" pitchFamily="34" charset="-127"/>
                <a:ea typeface="Gulim" panose="020B0600000101010101" pitchFamily="34" charset="-127"/>
                <a:sym typeface="Arial" panose="020B0604020202020204"/>
              </a:rPr>
              <a:t> 03</a:t>
            </a:r>
          </a:p>
          <a:p>
            <a:pPr marL="0" marR="0" indent="0" algn="ctr"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dirty="0">
              <a:ln>
                <a:noFill/>
              </a:ln>
              <a:solidFill>
                <a:schemeClr val="bg1"/>
              </a:solidFill>
              <a:effectLst/>
              <a:uFillTx/>
              <a:latin typeface="Gulim" panose="020B0600000101010101" pitchFamily="34" charset="-127"/>
              <a:ea typeface="Gulim" panose="020B0600000101010101" pitchFamily="34" charset="-127"/>
              <a:sym typeface="Arial" panose="020B0604020202020204"/>
            </a:endParaRPr>
          </a:p>
          <a:p>
            <a:pPr marL="0" marR="0" indent="0" algn="ctr" defTabSz="914400" rtl="0" fontAlgn="auto" latinLnBrk="0" hangingPunct="0">
              <a:lnSpc>
                <a:spcPct val="100000"/>
              </a:lnSpc>
              <a:spcBef>
                <a:spcPts val="0"/>
              </a:spcBef>
              <a:spcAft>
                <a:spcPts val="0"/>
              </a:spcAft>
              <a:buClrTx/>
              <a:buSzTx/>
              <a:buFontTx/>
              <a:buNone/>
            </a:pPr>
            <a:r>
              <a:rPr kumimoji="0" lang="zh-CN" altLang="en-US" sz="1800" dirty="0">
                <a:ln>
                  <a:noFill/>
                </a:ln>
                <a:solidFill>
                  <a:schemeClr val="bg1"/>
                </a:solidFill>
                <a:effectLst/>
                <a:uFillTx/>
                <a:latin typeface="Gulim" panose="020B0600000101010101" pitchFamily="34" charset="-127"/>
                <a:ea typeface="Gulim" panose="020B0600000101010101" pitchFamily="34" charset="-127"/>
                <a:sym typeface="Arial" panose="020B0604020202020204"/>
              </a:rPr>
              <a:t>自动化漏洞挖掘</a:t>
            </a:r>
            <a:endParaRPr kumimoji="0" lang="zh-CN" altLang="en-US" sz="1800" b="0" i="0" u="none" strike="noStrike" cap="none" spc="0" normalizeH="0" baseline="0" dirty="0">
              <a:ln>
                <a:noFill/>
              </a:ln>
              <a:solidFill>
                <a:schemeClr val="bg1"/>
              </a:solidFill>
              <a:effectLst/>
              <a:uFillTx/>
              <a:latin typeface="Gulim" panose="020B0600000101010101" pitchFamily="34" charset="-127"/>
              <a:ea typeface="Gulim" panose="020B0600000101010101" pitchFamily="34" charset="-127"/>
              <a:sym typeface="Arial" panose="020B0604020202020204"/>
            </a:endParaRPr>
          </a:p>
          <a:p>
            <a:pPr marL="0" marR="0" indent="0" algn="ctr"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dirty="0">
              <a:ln>
                <a:noFill/>
              </a:ln>
              <a:solidFill>
                <a:schemeClr val="bg1"/>
              </a:solidFill>
              <a:effectLst/>
              <a:uFillTx/>
              <a:latin typeface="Gulim" panose="020B0600000101010101" pitchFamily="34" charset="-127"/>
              <a:ea typeface="Gulim" panose="020B0600000101010101" pitchFamily="34" charset="-127"/>
              <a:sym typeface="Arial" panose="020B0604020202020204"/>
            </a:endParaRPr>
          </a:p>
        </p:txBody>
      </p:sp>
      <p:sp>
        <p:nvSpPr>
          <p:cNvPr id="21" name="矩形 21"/>
          <p:cNvSpPr/>
          <p:nvPr/>
        </p:nvSpPr>
        <p:spPr>
          <a:xfrm>
            <a:off x="5751633" y="1979747"/>
            <a:ext cx="2040646" cy="1434816"/>
          </a:xfrm>
          <a:prstGeom prst="rect">
            <a:avLst/>
          </a:prstGeom>
          <a:solidFill>
            <a:schemeClr val="bg1">
              <a:lumMod val="75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914400" hangingPunct="0"/>
            <a:endParaRPr lang="zh-CN" altLang="en-US" sz="1800">
              <a:solidFill>
                <a:srgbClr val="000000"/>
              </a:solidFill>
              <a:sym typeface="Arial" panose="020B0604020202020204"/>
            </a:endParaRPr>
          </a:p>
        </p:txBody>
      </p:sp>
      <p:sp>
        <p:nvSpPr>
          <p:cNvPr id="22" name="文本框 21"/>
          <p:cNvSpPr txBox="1"/>
          <p:nvPr/>
        </p:nvSpPr>
        <p:spPr>
          <a:xfrm>
            <a:off x="5911892" y="2145842"/>
            <a:ext cx="1586477" cy="120032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pPr>
            <a:r>
              <a:rPr kumimoji="0" lang="en-US" altLang="zh-CN" sz="1800" b="0" i="0" u="none" strike="noStrike" cap="none" spc="0" normalizeH="0" baseline="0" dirty="0" smtClean="0">
                <a:ln>
                  <a:noFill/>
                </a:ln>
                <a:solidFill>
                  <a:schemeClr val="bg1"/>
                </a:solidFill>
                <a:effectLst/>
                <a:uFillTx/>
                <a:latin typeface="Gulim" panose="020B0600000101010101" pitchFamily="34" charset="-127"/>
                <a:ea typeface="Gulim" panose="020B0600000101010101" pitchFamily="34" charset="-127"/>
                <a:sym typeface="Arial" panose="020B0604020202020204"/>
              </a:rPr>
              <a:t>PART /</a:t>
            </a:r>
            <a:r>
              <a:rPr kumimoji="0" lang="en-US" altLang="zh-CN" sz="1800" b="0" i="0" u="none" strike="noStrike" cap="none" spc="0" normalizeH="0" dirty="0" smtClean="0">
                <a:ln>
                  <a:noFill/>
                </a:ln>
                <a:solidFill>
                  <a:schemeClr val="bg1"/>
                </a:solidFill>
                <a:effectLst/>
                <a:uFillTx/>
                <a:latin typeface="Gulim" panose="020B0600000101010101" pitchFamily="34" charset="-127"/>
                <a:ea typeface="Gulim" panose="020B0600000101010101" pitchFamily="34" charset="-127"/>
                <a:sym typeface="Arial" panose="020B0604020202020204"/>
              </a:rPr>
              <a:t> 04</a:t>
            </a:r>
          </a:p>
          <a:p>
            <a:pPr marL="0" marR="0" indent="0" algn="ctr"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dirty="0">
              <a:ln>
                <a:noFill/>
              </a:ln>
              <a:solidFill>
                <a:schemeClr val="bg1"/>
              </a:solidFill>
              <a:effectLst/>
              <a:uFillTx/>
              <a:latin typeface="Gulim" panose="020B0600000101010101" pitchFamily="34" charset="-127"/>
              <a:ea typeface="Gulim" panose="020B0600000101010101" pitchFamily="34" charset="-127"/>
              <a:sym typeface="Arial" panose="020B0604020202020204"/>
            </a:endParaRPr>
          </a:p>
          <a:p>
            <a:pPr marL="0" marR="0" indent="0" algn="ctr" defTabSz="914400" rtl="0" fontAlgn="auto" latinLnBrk="0" hangingPunct="0">
              <a:lnSpc>
                <a:spcPct val="100000"/>
              </a:lnSpc>
              <a:spcBef>
                <a:spcPts val="0"/>
              </a:spcBef>
              <a:spcAft>
                <a:spcPts val="0"/>
              </a:spcAft>
              <a:buClrTx/>
              <a:buSzTx/>
              <a:buFontTx/>
              <a:buNone/>
            </a:pPr>
            <a:r>
              <a:rPr kumimoji="0" lang="zh-CN" altLang="en-US" sz="1800" dirty="0">
                <a:ln>
                  <a:noFill/>
                </a:ln>
                <a:solidFill>
                  <a:schemeClr val="bg1"/>
                </a:solidFill>
                <a:effectLst/>
                <a:uFillTx/>
                <a:latin typeface="Gulim" panose="020B0600000101010101" pitchFamily="34" charset="-127"/>
                <a:ea typeface="Gulim" panose="020B0600000101010101" pitchFamily="34" charset="-127"/>
                <a:sym typeface="Arial" panose="020B0604020202020204"/>
              </a:rPr>
              <a:t>挖掘效果评估</a:t>
            </a:r>
            <a:endParaRPr kumimoji="0" lang="zh-CN" altLang="en-US" sz="1800" b="0" i="0" u="none" strike="noStrike" cap="none" spc="0" normalizeH="0" baseline="0" dirty="0">
              <a:ln>
                <a:noFill/>
              </a:ln>
              <a:solidFill>
                <a:schemeClr val="bg1"/>
              </a:solidFill>
              <a:effectLst/>
              <a:uFillTx/>
              <a:latin typeface="Gulim" panose="020B0600000101010101" pitchFamily="34" charset="-127"/>
              <a:ea typeface="Gulim" panose="020B0600000101010101" pitchFamily="34" charset="-127"/>
              <a:sym typeface="Arial" panose="020B0604020202020204"/>
            </a:endParaRPr>
          </a:p>
          <a:p>
            <a:pPr marL="0" marR="0" indent="0" algn="ctr"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dirty="0">
              <a:ln>
                <a:noFill/>
              </a:ln>
              <a:solidFill>
                <a:schemeClr val="bg1"/>
              </a:solidFill>
              <a:effectLst/>
              <a:uFillTx/>
              <a:latin typeface="Gulim" panose="020B0600000101010101" pitchFamily="34" charset="-127"/>
              <a:ea typeface="Gulim" panose="020B0600000101010101" pitchFamily="34" charset="-127"/>
              <a:sym typeface="Arial" panose="020B0604020202020204"/>
            </a:endParaRPr>
          </a:p>
        </p:txBody>
      </p:sp>
      <p:sp>
        <p:nvSpPr>
          <p:cNvPr id="25" name="矩形 22"/>
          <p:cNvSpPr/>
          <p:nvPr/>
        </p:nvSpPr>
        <p:spPr>
          <a:xfrm>
            <a:off x="7767386" y="1979747"/>
            <a:ext cx="1376614" cy="1434815"/>
          </a:xfrm>
          <a:prstGeom prst="rect">
            <a:avLst/>
          </a:prstGeom>
          <a:solidFill>
            <a:schemeClr val="bg1">
              <a:lumMod val="75000"/>
            </a:schemeClr>
          </a:solidFill>
          <a:ln w="12700" cap="flat">
            <a:no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defTabSz="914400" hangingPunct="0"/>
            <a:endParaRPr lang="zh-CN" altLang="en-US" sz="1800">
              <a:solidFill>
                <a:srgbClr val="000000"/>
              </a:solidFill>
              <a:sym typeface="Arial" panose="020B0604020202020204"/>
            </a:endParaRPr>
          </a:p>
        </p:txBody>
      </p:sp>
      <p:sp>
        <p:nvSpPr>
          <p:cNvPr id="26" name="文本框 30"/>
          <p:cNvSpPr txBox="1"/>
          <p:nvPr/>
        </p:nvSpPr>
        <p:spPr>
          <a:xfrm>
            <a:off x="7739856" y="2175483"/>
            <a:ext cx="1261979" cy="923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ctr" defTabSz="914400" rtl="0" fontAlgn="auto" latinLnBrk="0" hangingPunct="0">
              <a:lnSpc>
                <a:spcPct val="100000"/>
              </a:lnSpc>
              <a:spcBef>
                <a:spcPts val="0"/>
              </a:spcBef>
              <a:spcAft>
                <a:spcPts val="0"/>
              </a:spcAft>
              <a:buClrTx/>
              <a:buSzTx/>
              <a:buFontTx/>
              <a:buNone/>
            </a:pPr>
            <a:r>
              <a:rPr kumimoji="0" lang="en-US" altLang="zh-CN" sz="1800" b="0" i="0" u="none" strike="noStrike" cap="none" spc="0" normalizeH="0" baseline="0" dirty="0" smtClean="0">
                <a:ln>
                  <a:noFill/>
                </a:ln>
                <a:solidFill>
                  <a:schemeClr val="bg1"/>
                </a:solidFill>
                <a:effectLst/>
                <a:uFillTx/>
                <a:latin typeface="Gulim" panose="020B0600000101010101" pitchFamily="34" charset="-127"/>
                <a:ea typeface="Gulim" panose="020B0600000101010101" pitchFamily="34" charset="-127"/>
                <a:sym typeface="Arial" panose="020B0604020202020204"/>
              </a:rPr>
              <a:t>PART /</a:t>
            </a:r>
            <a:r>
              <a:rPr kumimoji="0" lang="en-US" altLang="zh-CN" sz="1800" b="0" i="0" u="none" strike="noStrike" cap="none" spc="0" normalizeH="0" dirty="0" smtClean="0">
                <a:ln>
                  <a:noFill/>
                </a:ln>
                <a:solidFill>
                  <a:schemeClr val="bg1"/>
                </a:solidFill>
                <a:effectLst/>
                <a:uFillTx/>
                <a:latin typeface="Gulim" panose="020B0600000101010101" pitchFamily="34" charset="-127"/>
                <a:ea typeface="Gulim" panose="020B0600000101010101" pitchFamily="34" charset="-127"/>
                <a:sym typeface="Arial" panose="020B0604020202020204"/>
              </a:rPr>
              <a:t> 05</a:t>
            </a:r>
          </a:p>
          <a:p>
            <a:pPr marL="0" marR="0" indent="0" algn="ctr"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dirty="0">
              <a:ln>
                <a:noFill/>
              </a:ln>
              <a:solidFill>
                <a:schemeClr val="bg1"/>
              </a:solidFill>
              <a:effectLst/>
              <a:uFillTx/>
              <a:latin typeface="Gulim" panose="020B0600000101010101" pitchFamily="34" charset="-127"/>
              <a:ea typeface="Gulim" panose="020B0600000101010101" pitchFamily="34" charset="-127"/>
              <a:sym typeface="Arial" panose="020B0604020202020204"/>
            </a:endParaRPr>
          </a:p>
          <a:p>
            <a:pPr marL="0" marR="0" indent="0" algn="ctr" defTabSz="914400" rtl="0" fontAlgn="auto" latinLnBrk="0" hangingPunct="0">
              <a:lnSpc>
                <a:spcPct val="100000"/>
              </a:lnSpc>
              <a:spcBef>
                <a:spcPts val="0"/>
              </a:spcBef>
              <a:spcAft>
                <a:spcPts val="0"/>
              </a:spcAft>
              <a:buClrTx/>
              <a:buSzTx/>
              <a:buFontTx/>
              <a:buNone/>
            </a:pPr>
            <a:r>
              <a:rPr kumimoji="0" lang="zh-CN" altLang="en-US" sz="1800" dirty="0">
                <a:ln>
                  <a:noFill/>
                </a:ln>
                <a:solidFill>
                  <a:schemeClr val="bg1"/>
                </a:solidFill>
                <a:effectLst/>
                <a:uFillTx/>
                <a:latin typeface="Gulim" panose="020B0600000101010101" pitchFamily="34" charset="-127"/>
                <a:ea typeface="Gulim" panose="020B0600000101010101" pitchFamily="34" charset="-127"/>
                <a:sym typeface="Arial" panose="020B0604020202020204"/>
              </a:rPr>
              <a:t>总结</a:t>
            </a:r>
            <a:endParaRPr kumimoji="0" lang="zh-CN" altLang="en-US" sz="1800" b="0" i="0" u="none" strike="noStrike" cap="none" spc="0" normalizeH="0" baseline="0" dirty="0">
              <a:ln>
                <a:noFill/>
              </a:ln>
              <a:solidFill>
                <a:schemeClr val="bg1"/>
              </a:solidFill>
              <a:effectLst/>
              <a:uFillTx/>
              <a:latin typeface="Gulim" panose="020B0600000101010101" pitchFamily="34" charset="-127"/>
              <a:ea typeface="Gulim" panose="020B0600000101010101" pitchFamily="34" charset="-127"/>
              <a:sym typeface="Arial" panose="020B0604020202020204"/>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b="1" dirty="0">
                <a:solidFill>
                  <a:srgbClr val="404040"/>
                </a:solidFill>
                <a:latin typeface="微软雅黑" panose="020B0503020204020204" charset="-122"/>
                <a:ea typeface="微软雅黑" panose="020B0503020204020204" charset="-122"/>
              </a:rPr>
              <a:t>区块链背景</a:t>
            </a:r>
            <a:r>
              <a:rPr lang="zh-CN" altLang="en-US" b="1" dirty="0" smtClean="0">
                <a:solidFill>
                  <a:srgbClr val="404040"/>
                </a:solidFill>
                <a:latin typeface="微软雅黑" panose="020B0503020204020204" charset="-122"/>
                <a:ea typeface="微软雅黑" panose="020B0503020204020204" charset="-122"/>
              </a:rPr>
              <a:t>介绍</a:t>
            </a:r>
            <a:endParaRPr lang="zh-CN" altLang="en-US" dirty="0"/>
          </a:p>
        </p:txBody>
      </p:sp>
      <p:sp>
        <p:nvSpPr>
          <p:cNvPr id="3" name="内容占位符 2"/>
          <p:cNvSpPr>
            <a:spLocks noGrp="1"/>
          </p:cNvSpPr>
          <p:nvPr>
            <p:ph idx="1"/>
          </p:nvPr>
        </p:nvSpPr>
        <p:spPr/>
        <p:txBody>
          <a:bodyPr/>
          <a:lstStyle/>
          <a:p>
            <a:pPr>
              <a:spcBef>
                <a:spcPts val="0"/>
              </a:spcBef>
              <a:defRPr/>
            </a:pPr>
            <a:endParaRPr lang="en-US" altLang="zh-CN" b="1" dirty="0" smtClean="0">
              <a:solidFill>
                <a:schemeClr val="tx1">
                  <a:lumMod val="75000"/>
                  <a:lumOff val="25000"/>
                </a:schemeClr>
              </a:solidFill>
              <a:latin typeface="微软雅黑" panose="020B0503020204020204" charset="-122"/>
              <a:ea typeface="微软雅黑" panose="020B0503020204020204" charset="-122"/>
            </a:endParaRPr>
          </a:p>
          <a:p>
            <a:pPr>
              <a:spcBef>
                <a:spcPts val="0"/>
              </a:spcBef>
              <a:defRPr/>
            </a:pPr>
            <a:r>
              <a:rPr lang="zh-CN" altLang="en-US" b="1" dirty="0" smtClean="0">
                <a:solidFill>
                  <a:schemeClr val="tx1">
                    <a:lumMod val="75000"/>
                    <a:lumOff val="25000"/>
                  </a:schemeClr>
                </a:solidFill>
                <a:latin typeface="微软雅黑" panose="020B0503020204020204" charset="-122"/>
                <a:ea typeface="微软雅黑" panose="020B0503020204020204" charset="-122"/>
              </a:rPr>
              <a:t>区</a:t>
            </a:r>
            <a:r>
              <a:rPr lang="zh-CN" altLang="en-US" b="1" dirty="0">
                <a:solidFill>
                  <a:schemeClr val="tx1">
                    <a:lumMod val="75000"/>
                    <a:lumOff val="25000"/>
                  </a:schemeClr>
                </a:solidFill>
                <a:latin typeface="微软雅黑" panose="020B0503020204020204" charset="-122"/>
                <a:ea typeface="微软雅黑" panose="020B0503020204020204" charset="-122"/>
              </a:rPr>
              <a:t>块链：</a:t>
            </a:r>
            <a:r>
              <a:rPr lang="zh-CN" altLang="en-US" dirty="0">
                <a:solidFill>
                  <a:schemeClr val="tx1">
                    <a:lumMod val="75000"/>
                    <a:lumOff val="25000"/>
                  </a:schemeClr>
                </a:solidFill>
                <a:latin typeface="仿宋" panose="02010609060101010101" charset="-122"/>
                <a:ea typeface="仿宋" panose="02010609060101010101" charset="-122"/>
                <a:cs typeface="仿宋" panose="02010609060101010101" charset="-122"/>
              </a:rPr>
              <a:t>一组持续不断增长的公开分布式交易账本，每个区块成员包含前一个区块头部的</a:t>
            </a:r>
            <a:r>
              <a:rPr lang="en-US" altLang="zh-CN" dirty="0">
                <a:solidFill>
                  <a:schemeClr val="tx1">
                    <a:lumMod val="75000"/>
                    <a:lumOff val="25000"/>
                  </a:schemeClr>
                </a:solidFill>
                <a:latin typeface="仿宋" panose="02010609060101010101" charset="-122"/>
                <a:ea typeface="仿宋" panose="02010609060101010101" charset="-122"/>
                <a:cs typeface="仿宋" panose="02010609060101010101" charset="-122"/>
              </a:rPr>
              <a:t>hash</a:t>
            </a:r>
            <a:r>
              <a:rPr lang="zh-CN" altLang="en-US" dirty="0">
                <a:solidFill>
                  <a:schemeClr val="tx1">
                    <a:lumMod val="75000"/>
                    <a:lumOff val="25000"/>
                  </a:schemeClr>
                </a:solidFill>
                <a:latin typeface="仿宋" panose="02010609060101010101" charset="-122"/>
                <a:ea typeface="仿宋" panose="02010609060101010101" charset="-122"/>
                <a:cs typeface="仿宋" panose="02010609060101010101" charset="-122"/>
              </a:rPr>
              <a:t>，构成链条。</a:t>
            </a:r>
            <a:endParaRPr lang="zh-CN" altLang="en-US" dirty="0">
              <a:solidFill>
                <a:schemeClr val="tx1">
                  <a:lumMod val="75000"/>
                  <a:lumOff val="25000"/>
                </a:schemeClr>
              </a:solidFill>
              <a:latin typeface="微软雅黑" panose="020B0503020204020204" charset="-122"/>
              <a:ea typeface="微软雅黑" panose="020B0503020204020204" charset="-122"/>
            </a:endParaRPr>
          </a:p>
          <a:p>
            <a:pPr>
              <a:spcBef>
                <a:spcPts val="0"/>
              </a:spcBef>
              <a:defRPr/>
            </a:pPr>
            <a:endParaRPr lang="zh-CN" altLang="en-US" b="1" dirty="0">
              <a:solidFill>
                <a:schemeClr val="tx1">
                  <a:lumMod val="75000"/>
                  <a:lumOff val="25000"/>
                </a:schemeClr>
              </a:solidFill>
              <a:latin typeface="微软雅黑" panose="020B0503020204020204" charset="-122"/>
              <a:ea typeface="微软雅黑" panose="020B0503020204020204" charset="-122"/>
            </a:endParaRPr>
          </a:p>
          <a:p>
            <a:pPr>
              <a:spcBef>
                <a:spcPts val="0"/>
              </a:spcBef>
              <a:defRPr/>
            </a:pPr>
            <a:r>
              <a:rPr lang="zh-CN" altLang="en-US" b="1" dirty="0">
                <a:solidFill>
                  <a:schemeClr val="tx1">
                    <a:lumMod val="75000"/>
                    <a:lumOff val="25000"/>
                  </a:schemeClr>
                </a:solidFill>
                <a:latin typeface="微软雅黑" panose="020B0503020204020204" charset="-122"/>
                <a:ea typeface="微软雅黑" panose="020B0503020204020204" charset="-122"/>
              </a:rPr>
              <a:t>区块链网络：</a:t>
            </a:r>
            <a:r>
              <a:rPr lang="zh-CN" altLang="en-US" dirty="0">
                <a:solidFill>
                  <a:schemeClr val="tx1">
                    <a:lumMod val="75000"/>
                    <a:lumOff val="25000"/>
                  </a:schemeClr>
                </a:solidFill>
                <a:latin typeface="仿宋" panose="02010609060101010101" charset="-122"/>
                <a:ea typeface="仿宋" panose="02010609060101010101" charset="-122"/>
                <a:cs typeface="仿宋" panose="02010609060101010101" charset="-122"/>
              </a:rPr>
              <a:t>以</a:t>
            </a:r>
            <a:r>
              <a:rPr lang="en-US" altLang="zh-CN" dirty="0">
                <a:solidFill>
                  <a:schemeClr val="tx1">
                    <a:lumMod val="75000"/>
                    <a:lumOff val="25000"/>
                  </a:schemeClr>
                </a:solidFill>
                <a:latin typeface="仿宋" panose="02010609060101010101" charset="-122"/>
                <a:ea typeface="仿宋" panose="02010609060101010101" charset="-122"/>
                <a:cs typeface="仿宋" panose="02010609060101010101" charset="-122"/>
              </a:rPr>
              <a:t>bitcoin</a:t>
            </a:r>
            <a:r>
              <a:rPr lang="zh-CN" altLang="en-US" dirty="0">
                <a:solidFill>
                  <a:schemeClr val="tx1">
                    <a:lumMod val="75000"/>
                    <a:lumOff val="25000"/>
                  </a:schemeClr>
                </a:solidFill>
                <a:latin typeface="仿宋" panose="02010609060101010101" charset="-122"/>
                <a:ea typeface="仿宋" panose="02010609060101010101" charset="-122"/>
                <a:cs typeface="仿宋" panose="02010609060101010101" charset="-122"/>
              </a:rPr>
              <a:t>为例，区块链运行于一个</a:t>
            </a:r>
            <a:r>
              <a:rPr lang="en-US" altLang="zh-CN" dirty="0">
                <a:solidFill>
                  <a:schemeClr val="tx1">
                    <a:lumMod val="75000"/>
                    <a:lumOff val="25000"/>
                  </a:schemeClr>
                </a:solidFill>
                <a:latin typeface="仿宋" panose="02010609060101010101" charset="-122"/>
                <a:ea typeface="仿宋" panose="02010609060101010101" charset="-122"/>
                <a:cs typeface="仿宋" panose="02010609060101010101" charset="-122"/>
              </a:rPr>
              <a:t>P2P</a:t>
            </a:r>
            <a:r>
              <a:rPr lang="zh-CN" altLang="en-US" dirty="0">
                <a:solidFill>
                  <a:schemeClr val="tx1">
                    <a:lumMod val="75000"/>
                    <a:lumOff val="25000"/>
                  </a:schemeClr>
                </a:solidFill>
                <a:latin typeface="仿宋" panose="02010609060101010101" charset="-122"/>
                <a:ea typeface="仿宋" panose="02010609060101010101" charset="-122"/>
                <a:cs typeface="仿宋" panose="02010609060101010101" charset="-122"/>
              </a:rPr>
              <a:t>网络中，每个节点维护当前网络内完整交易账本的一个副本，同时接受其他节点发来的新交易，打包进新的区块同时进行</a:t>
            </a:r>
            <a:r>
              <a:rPr lang="en-US" altLang="zh-CN" dirty="0" err="1" smtClean="0">
                <a:solidFill>
                  <a:schemeClr val="tx1">
                    <a:lumMod val="75000"/>
                    <a:lumOff val="25000"/>
                  </a:schemeClr>
                </a:solidFill>
                <a:latin typeface="仿宋" panose="02010609060101010101" charset="-122"/>
                <a:ea typeface="仿宋" panose="02010609060101010101" charset="-122"/>
                <a:cs typeface="仿宋" panose="02010609060101010101" charset="-122"/>
              </a:rPr>
              <a:t>PoW</a:t>
            </a:r>
            <a:r>
              <a:rPr lang="zh-CN" altLang="en-US" dirty="0" smtClean="0">
                <a:solidFill>
                  <a:schemeClr val="tx1">
                    <a:lumMod val="75000"/>
                    <a:lumOff val="25000"/>
                  </a:schemeClr>
                </a:solidFill>
                <a:latin typeface="仿宋" panose="02010609060101010101" charset="-122"/>
                <a:ea typeface="仿宋" panose="02010609060101010101" charset="-122"/>
                <a:cs typeface="仿宋" panose="02010609060101010101" charset="-122"/>
              </a:rPr>
              <a:t>工作量证明计算，与其他节点竞争输出</a:t>
            </a:r>
            <a:r>
              <a:rPr lang="zh-CN" altLang="en-US" dirty="0">
                <a:solidFill>
                  <a:schemeClr val="tx1">
                    <a:lumMod val="75000"/>
                    <a:lumOff val="25000"/>
                  </a:schemeClr>
                </a:solidFill>
                <a:latin typeface="仿宋" panose="02010609060101010101" charset="-122"/>
                <a:ea typeface="仿宋" panose="02010609060101010101" charset="-122"/>
                <a:cs typeface="仿宋" panose="02010609060101010101" charset="-122"/>
              </a:rPr>
              <a:t>新区块，形成共识，并</a:t>
            </a:r>
            <a:r>
              <a:rPr lang="zh-CN" altLang="en-US" dirty="0" smtClean="0">
                <a:solidFill>
                  <a:schemeClr val="tx1">
                    <a:lumMod val="75000"/>
                    <a:lumOff val="25000"/>
                  </a:schemeClr>
                </a:solidFill>
                <a:latin typeface="仿宋" panose="02010609060101010101" charset="-122"/>
                <a:ea typeface="仿宋" panose="02010609060101010101" charset="-122"/>
                <a:cs typeface="仿宋" panose="02010609060101010101" charset="-122"/>
              </a:rPr>
              <a:t>更新到</a:t>
            </a:r>
            <a:r>
              <a:rPr lang="zh-CN" altLang="en-US" dirty="0">
                <a:solidFill>
                  <a:schemeClr val="tx1">
                    <a:lumMod val="75000"/>
                    <a:lumOff val="25000"/>
                  </a:schemeClr>
                </a:solidFill>
                <a:latin typeface="仿宋" panose="02010609060101010101" charset="-122"/>
                <a:ea typeface="仿宋" panose="02010609060101010101" charset="-122"/>
                <a:cs typeface="仿宋" panose="02010609060101010101" charset="-122"/>
              </a:rPr>
              <a:t>账本中，节点同时获得比特币作为激励。</a:t>
            </a:r>
            <a:endParaRPr lang="zh-CN" altLang="en-US" dirty="0">
              <a:solidFill>
                <a:schemeClr val="tx1">
                  <a:lumMod val="75000"/>
                  <a:lumOff val="25000"/>
                </a:schemeClr>
              </a:solidFill>
              <a:latin typeface="微软雅黑" panose="020B0503020204020204" charset="-122"/>
              <a:ea typeface="微软雅黑" panose="020B0503020204020204" charset="-122"/>
            </a:endParaRPr>
          </a:p>
          <a:p>
            <a:pPr>
              <a:spcBef>
                <a:spcPts val="0"/>
              </a:spcBef>
              <a:defRPr/>
            </a:pPr>
            <a:endParaRPr lang="zh-CN" altLang="en-US" dirty="0">
              <a:solidFill>
                <a:schemeClr val="tx1">
                  <a:lumMod val="75000"/>
                  <a:lumOff val="25000"/>
                </a:schemeClr>
              </a:solidFill>
              <a:latin typeface="微软雅黑" panose="020B0503020204020204" charset="-122"/>
              <a:ea typeface="微软雅黑" panose="020B0503020204020204" charset="-122"/>
            </a:endParaRPr>
          </a:p>
          <a:p>
            <a:pPr>
              <a:spcBef>
                <a:spcPts val="0"/>
              </a:spcBef>
              <a:defRPr/>
            </a:pPr>
            <a:r>
              <a:rPr lang="zh-CN" altLang="en-US" b="1" dirty="0">
                <a:solidFill>
                  <a:schemeClr val="tx1">
                    <a:lumMod val="75000"/>
                    <a:lumOff val="25000"/>
                  </a:schemeClr>
                </a:solidFill>
                <a:latin typeface="微软雅黑" panose="020B0503020204020204" charset="-122"/>
                <a:ea typeface="微软雅黑" panose="020B0503020204020204" charset="-122"/>
              </a:rPr>
              <a:t>区块链生态：</a:t>
            </a:r>
            <a:r>
              <a:rPr lang="zh-CN" altLang="en-US" dirty="0">
                <a:solidFill>
                  <a:schemeClr val="tx1">
                    <a:lumMod val="75000"/>
                    <a:lumOff val="25000"/>
                  </a:schemeClr>
                </a:solidFill>
                <a:latin typeface="仿宋" panose="02010609060101010101" charset="-122"/>
                <a:ea typeface="仿宋" panose="02010609060101010101" charset="-122"/>
              </a:rPr>
              <a:t>围绕区块链主网形成的数字货币</a:t>
            </a:r>
            <a:r>
              <a:rPr lang="zh-CN" altLang="en-US" b="1" dirty="0">
                <a:solidFill>
                  <a:schemeClr val="tx1">
                    <a:lumMod val="75000"/>
                    <a:lumOff val="25000"/>
                  </a:schemeClr>
                </a:solidFill>
                <a:latin typeface="仿宋" panose="02010609060101010101" charset="-122"/>
                <a:ea typeface="仿宋" panose="02010609060101010101" charset="-122"/>
              </a:rPr>
              <a:t>交易所、钱包、</a:t>
            </a:r>
            <a:r>
              <a:rPr lang="zh-CN" altLang="en-US" b="1" dirty="0">
                <a:solidFill>
                  <a:schemeClr val="tx1">
                    <a:lumMod val="75000"/>
                    <a:lumOff val="25000"/>
                  </a:schemeClr>
                </a:solidFill>
                <a:latin typeface="仿宋" panose="02010609060101010101" charset="-122"/>
                <a:ea typeface="仿宋" panose="02010609060101010101" charset="-122"/>
                <a:sym typeface="+mn-ea"/>
              </a:rPr>
              <a:t>矿池、矿场</a:t>
            </a:r>
            <a:r>
              <a:rPr lang="zh-CN" altLang="en-US" dirty="0">
                <a:solidFill>
                  <a:schemeClr val="tx1">
                    <a:lumMod val="75000"/>
                    <a:lumOff val="25000"/>
                  </a:schemeClr>
                </a:solidFill>
                <a:latin typeface="仿宋" panose="02010609060101010101" charset="-122"/>
                <a:ea typeface="仿宋" panose="02010609060101010101" charset="-122"/>
              </a:rPr>
              <a:t>相关</a:t>
            </a:r>
            <a:r>
              <a:rPr lang="zh-CN" altLang="en-US" dirty="0" smtClean="0">
                <a:solidFill>
                  <a:schemeClr val="tx1">
                    <a:lumMod val="75000"/>
                    <a:lumOff val="25000"/>
                  </a:schemeClr>
                </a:solidFill>
                <a:latin typeface="仿宋" panose="02010609060101010101" charset="-122"/>
                <a:ea typeface="仿宋" panose="02010609060101010101" charset="-122"/>
              </a:rPr>
              <a:t>产业。</a:t>
            </a:r>
            <a:endParaRPr lang="zh-CN" altLang="en-US" dirty="0">
              <a:solidFill>
                <a:schemeClr val="tx1">
                  <a:lumMod val="75000"/>
                  <a:lumOff val="25000"/>
                </a:schemeClr>
              </a:solidFill>
              <a:latin typeface="仿宋" panose="02010609060101010101" charset="-122"/>
              <a:ea typeface="仿宋" panose="02010609060101010101" charset="-122"/>
            </a:endParaRPr>
          </a:p>
          <a:p>
            <a:pPr>
              <a:spcBef>
                <a:spcPts val="0"/>
              </a:spcBef>
              <a:defRPr/>
            </a:pPr>
            <a:endParaRPr lang="zh-CN" altLang="en-US" dirty="0">
              <a:solidFill>
                <a:schemeClr val="tx1">
                  <a:lumMod val="75000"/>
                  <a:lumOff val="25000"/>
                </a:schemeClr>
              </a:solidFill>
              <a:latin typeface="微软雅黑" panose="020B0503020204020204" charset="-122"/>
              <a:ea typeface="微软雅黑" panose="020B0503020204020204" charset="-122"/>
            </a:endParaRPr>
          </a:p>
          <a:p>
            <a:pPr>
              <a:spcBef>
                <a:spcPts val="0"/>
              </a:spcBef>
              <a:defRPr/>
            </a:pPr>
            <a:r>
              <a:rPr lang="zh-CN" altLang="en-US" b="1" dirty="0">
                <a:solidFill>
                  <a:schemeClr val="tx1">
                    <a:lumMod val="75000"/>
                    <a:lumOff val="25000"/>
                  </a:schemeClr>
                </a:solidFill>
                <a:latin typeface="微软雅黑" panose="020B0503020204020204" charset="-122"/>
                <a:ea typeface="微软雅黑" panose="020B0503020204020204" charset="-122"/>
              </a:rPr>
              <a:t>区块链用户：</a:t>
            </a:r>
            <a:r>
              <a:rPr lang="zh-CN" altLang="en-US" dirty="0">
                <a:solidFill>
                  <a:schemeClr val="tx1">
                    <a:lumMod val="75000"/>
                    <a:lumOff val="25000"/>
                  </a:schemeClr>
                </a:solidFill>
                <a:latin typeface="仿宋" panose="02010609060101010101" charset="-122"/>
                <a:ea typeface="仿宋" panose="02010609060101010101" charset="-122"/>
              </a:rPr>
              <a:t>用户通过数字货币钱包、交易软件等用户端软件参与区块链</a:t>
            </a:r>
            <a:r>
              <a:rPr lang="zh-CN" altLang="en-US" dirty="0" smtClean="0">
                <a:solidFill>
                  <a:schemeClr val="tx1">
                    <a:lumMod val="75000"/>
                    <a:lumOff val="25000"/>
                  </a:schemeClr>
                </a:solidFill>
                <a:latin typeface="仿宋" panose="02010609060101010101" charset="-122"/>
                <a:ea typeface="仿宋" panose="02010609060101010101" charset="-122"/>
              </a:rPr>
              <a:t>交易。</a:t>
            </a:r>
            <a:endParaRPr lang="zh-CN" altLang="en-US" dirty="0">
              <a:solidFill>
                <a:schemeClr val="tx1">
                  <a:lumMod val="75000"/>
                  <a:lumOff val="25000"/>
                </a:schemeClr>
              </a:solidFill>
              <a:latin typeface="微软雅黑" panose="020B0503020204020204" charset="-122"/>
              <a:ea typeface="微软雅黑" panose="020B0503020204020204" charset="-122"/>
            </a:endParaRPr>
          </a:p>
          <a:p>
            <a:pPr>
              <a:spcBef>
                <a:spcPts val="0"/>
              </a:spcBef>
              <a:defRPr/>
            </a:pPr>
            <a:endParaRPr lang="zh-CN" altLang="en-US" b="1" dirty="0">
              <a:solidFill>
                <a:schemeClr val="tx1">
                  <a:lumMod val="75000"/>
                  <a:lumOff val="25000"/>
                </a:schemeClr>
              </a:solidFill>
              <a:latin typeface="微软雅黑" panose="020B0503020204020204" charset="-122"/>
              <a:ea typeface="微软雅黑" panose="020B0503020204020204" charset="-122"/>
            </a:endParaRPr>
          </a:p>
          <a:p>
            <a:pPr>
              <a:spcBef>
                <a:spcPts val="0"/>
              </a:spcBef>
              <a:defRPr/>
            </a:pPr>
            <a:r>
              <a:rPr lang="zh-CN" altLang="en-US" b="1" dirty="0">
                <a:solidFill>
                  <a:schemeClr val="tx1">
                    <a:lumMod val="75000"/>
                    <a:lumOff val="25000"/>
                  </a:schemeClr>
                </a:solidFill>
                <a:latin typeface="微软雅黑" panose="020B0503020204020204" charset="-122"/>
                <a:ea typeface="微软雅黑" panose="020B0503020204020204" charset="-122"/>
              </a:rPr>
              <a:t>区块链</a:t>
            </a:r>
            <a:r>
              <a:rPr lang="zh-CN" altLang="en-US" dirty="0">
                <a:solidFill>
                  <a:schemeClr val="tx1">
                    <a:lumMod val="75000"/>
                    <a:lumOff val="25000"/>
                  </a:schemeClr>
                </a:solidFill>
                <a:latin typeface="仿宋" panose="02010609060101010101" charset="-122"/>
                <a:ea typeface="仿宋" panose="02010609060101010101" charset="-122"/>
                <a:cs typeface="仿宋" panose="02010609060101010101" charset="-122"/>
              </a:rPr>
              <a:t>是一种融合了加密算法、分布式存储、P2P组网、博弈论等技术在内的新型计算机应用模式，有望成为构建新一代价值信任互联网的</a:t>
            </a:r>
            <a:r>
              <a:rPr lang="zh-CN" altLang="en-US" dirty="0" smtClean="0">
                <a:solidFill>
                  <a:schemeClr val="tx1">
                    <a:lumMod val="75000"/>
                    <a:lumOff val="25000"/>
                  </a:schemeClr>
                </a:solidFill>
                <a:latin typeface="仿宋" panose="02010609060101010101" charset="-122"/>
                <a:ea typeface="仿宋" panose="02010609060101010101" charset="-122"/>
                <a:cs typeface="仿宋" panose="02010609060101010101" charset="-122"/>
              </a:rPr>
              <a:t>基石。</a:t>
            </a:r>
            <a:endParaRPr lang="zh-CN" altLang="en-US" b="1" dirty="0">
              <a:solidFill>
                <a:schemeClr val="tx1">
                  <a:lumMod val="75000"/>
                  <a:lumOff val="25000"/>
                </a:schemeClr>
              </a:solidFill>
              <a:latin typeface="微软雅黑" panose="020B0503020204020204" charset="-122"/>
              <a:ea typeface="微软雅黑" panose="020B0503020204020204" charset="-122"/>
            </a:endParaRPr>
          </a:p>
        </p:txBody>
      </p:sp>
      <p:sp>
        <p:nvSpPr>
          <p:cNvPr id="4" name="灯片编号占位符 3"/>
          <p:cNvSpPr>
            <a:spLocks noGrp="1"/>
          </p:cNvSpPr>
          <p:nvPr>
            <p:ph type="sldNum" sz="quarter" idx="12"/>
          </p:nvPr>
        </p:nvSpPr>
        <p:spPr/>
        <p:txBody>
          <a:bodyPr/>
          <a:lstStyle/>
          <a:p>
            <a:fld id="{565CE74E-AB26-4998-AD42-012C4C1AD076}" type="slidenum">
              <a:rPr lang="zh-CN" altLang="en-US" smtClean="0"/>
              <a:t>5</a:t>
            </a:fld>
            <a:endParaRPr lang="zh-CN" altLang="en-US"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b="1" dirty="0">
                <a:solidFill>
                  <a:srgbClr val="404040"/>
                </a:solidFill>
                <a:latin typeface="微软雅黑" panose="020B0503020204020204" charset="-122"/>
                <a:ea typeface="微软雅黑" panose="020B0503020204020204" charset="-122"/>
              </a:rPr>
              <a:t>区块链背景</a:t>
            </a:r>
            <a:r>
              <a:rPr lang="zh-CN" altLang="en-US" b="1" dirty="0" smtClean="0">
                <a:solidFill>
                  <a:srgbClr val="404040"/>
                </a:solidFill>
                <a:latin typeface="微软雅黑" panose="020B0503020204020204" charset="-122"/>
                <a:ea typeface="微软雅黑" panose="020B0503020204020204" charset="-122"/>
              </a:rPr>
              <a:t>介绍</a:t>
            </a:r>
            <a:endParaRPr lang="zh-CN" altLang="en-US" dirty="0"/>
          </a:p>
        </p:txBody>
      </p:sp>
      <p:sp>
        <p:nvSpPr>
          <p:cNvPr id="4" name="灯片编号占位符 3"/>
          <p:cNvSpPr>
            <a:spLocks noGrp="1"/>
          </p:cNvSpPr>
          <p:nvPr>
            <p:ph type="sldNum" sz="quarter" idx="12"/>
          </p:nvPr>
        </p:nvSpPr>
        <p:spPr/>
        <p:txBody>
          <a:bodyPr/>
          <a:lstStyle/>
          <a:p>
            <a:fld id="{565CE74E-AB26-4998-AD42-012C4C1AD076}" type="slidenum">
              <a:rPr lang="zh-CN" altLang="en-US" smtClean="0"/>
              <a:t>6</a:t>
            </a:fld>
            <a:endParaRPr lang="zh-CN" altLang="en-US" dirty="0"/>
          </a:p>
        </p:txBody>
      </p:sp>
      <p:sp>
        <p:nvSpPr>
          <p:cNvPr id="5" name="内容占位符 4"/>
          <p:cNvSpPr>
            <a:spLocks noGrp="1"/>
          </p:cNvSpPr>
          <p:nvPr>
            <p:ph idx="1"/>
          </p:nvPr>
        </p:nvSpPr>
        <p:spPr/>
        <p:txBody>
          <a:bodyPr/>
          <a:lstStyle/>
          <a:p>
            <a:endParaRPr lang="zh-CN" altLang="en-US"/>
          </a:p>
        </p:txBody>
      </p:sp>
      <p:pic>
        <p:nvPicPr>
          <p:cNvPr id="6" name="图片 5"/>
          <p:cNvPicPr>
            <a:picLocks noChangeAspect="1"/>
          </p:cNvPicPr>
          <p:nvPr/>
        </p:nvPicPr>
        <p:blipFill>
          <a:blip r:embed="rId3"/>
          <a:stretch>
            <a:fillRect/>
          </a:stretch>
        </p:blipFill>
        <p:spPr>
          <a:xfrm>
            <a:off x="243320" y="614007"/>
            <a:ext cx="7459506" cy="4336122"/>
          </a:xfrm>
          <a:prstGeom prst="rect">
            <a:avLst/>
          </a:prstGeom>
        </p:spPr>
      </p:pic>
      <p:sp>
        <p:nvSpPr>
          <p:cNvPr id="7" name="文本框 6"/>
          <p:cNvSpPr txBox="1"/>
          <p:nvPr/>
        </p:nvSpPr>
        <p:spPr>
          <a:xfrm>
            <a:off x="8089075" y="884582"/>
            <a:ext cx="461665" cy="3882681"/>
          </a:xfrm>
          <a:prstGeom prst="rect">
            <a:avLst/>
          </a:prstGeom>
          <a:noFill/>
        </p:spPr>
        <p:txBody>
          <a:bodyPr vert="eaVert" wrap="square" rtlCol="0">
            <a:spAutoFit/>
          </a:bodyPr>
          <a:lstStyle/>
          <a:p>
            <a:r>
              <a:rPr lang="zh-CN" altLang="en-US" sz="1800" b="1" dirty="0"/>
              <a:t>扩展比特币网络</a:t>
            </a:r>
            <a:r>
              <a:rPr lang="zh-CN" altLang="en-US" sz="1400" b="1" dirty="0"/>
              <a:t>         </a:t>
            </a:r>
            <a:r>
              <a:rPr lang="zh-CN" altLang="en-US" sz="1400" b="1" dirty="0" smtClean="0"/>
              <a:t>     </a:t>
            </a:r>
            <a:r>
              <a:rPr lang="zh-CN" altLang="en-US" sz="1400" b="1" i="1" dirty="0" smtClean="0"/>
              <a:t>引自</a:t>
            </a:r>
            <a:r>
              <a:rPr lang="zh-CN" altLang="en-US" sz="1400" b="1" i="1" dirty="0"/>
              <a:t>《</a:t>
            </a:r>
            <a:r>
              <a:rPr lang="en-US" altLang="zh-CN" sz="1400" b="1" i="1" dirty="0"/>
              <a:t>Master bitcoin</a:t>
            </a:r>
            <a:r>
              <a:rPr lang="zh-CN" altLang="en-US" sz="1400" b="1" i="1" dirty="0"/>
              <a:t>》</a:t>
            </a: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b="1" dirty="0">
                <a:solidFill>
                  <a:srgbClr val="404040"/>
                </a:solidFill>
                <a:latin typeface="微软雅黑" panose="020B0503020204020204" charset="-122"/>
                <a:ea typeface="微软雅黑" panose="020B0503020204020204" charset="-122"/>
              </a:rPr>
              <a:t>区块链背景</a:t>
            </a:r>
            <a:r>
              <a:rPr lang="zh-CN" altLang="en-US" b="1" dirty="0" smtClean="0">
                <a:solidFill>
                  <a:srgbClr val="404040"/>
                </a:solidFill>
                <a:latin typeface="微软雅黑" panose="020B0503020204020204" charset="-122"/>
                <a:ea typeface="微软雅黑" panose="020B0503020204020204" charset="-122"/>
              </a:rPr>
              <a:t>介绍</a:t>
            </a:r>
            <a:endParaRPr lang="zh-CN" altLang="en-US" dirty="0"/>
          </a:p>
        </p:txBody>
      </p:sp>
      <p:sp>
        <p:nvSpPr>
          <p:cNvPr id="3" name="内容占位符 2"/>
          <p:cNvSpPr>
            <a:spLocks noGrp="1"/>
          </p:cNvSpPr>
          <p:nvPr>
            <p:ph idx="1"/>
          </p:nvPr>
        </p:nvSpPr>
        <p:spPr/>
        <p:txBody>
          <a:bodyPr>
            <a:normAutofit/>
          </a:bodyPr>
          <a:lstStyle/>
          <a:p>
            <a:pPr>
              <a:spcBef>
                <a:spcPts val="0"/>
              </a:spcBef>
              <a:defRPr/>
            </a:pPr>
            <a:endParaRPr lang="en-US" altLang="zh-CN" b="1" dirty="0" smtClean="0">
              <a:solidFill>
                <a:schemeClr val="tx1">
                  <a:lumMod val="75000"/>
                  <a:lumOff val="25000"/>
                </a:schemeClr>
              </a:solidFill>
              <a:latin typeface="微软雅黑" panose="020B0503020204020204" charset="-122"/>
              <a:ea typeface="微软雅黑" panose="020B0503020204020204" charset="-122"/>
            </a:endParaRPr>
          </a:p>
          <a:p>
            <a:pPr>
              <a:spcBef>
                <a:spcPts val="0"/>
              </a:spcBef>
              <a:defRPr/>
            </a:pPr>
            <a:r>
              <a:rPr lang="zh-CN" altLang="en-US" b="1" dirty="0" smtClean="0">
                <a:solidFill>
                  <a:schemeClr val="tx1">
                    <a:lumMod val="75000"/>
                    <a:lumOff val="25000"/>
                  </a:schemeClr>
                </a:solidFill>
                <a:latin typeface="微软雅黑" panose="020B0503020204020204" charset="-122"/>
                <a:ea typeface="微软雅黑" panose="020B0503020204020204" charset="-122"/>
              </a:rPr>
              <a:t>安全形势日益</a:t>
            </a:r>
            <a:r>
              <a:rPr lang="zh-CN" altLang="en-US" b="1" dirty="0">
                <a:solidFill>
                  <a:schemeClr val="tx1">
                    <a:lumMod val="75000"/>
                    <a:lumOff val="25000"/>
                  </a:schemeClr>
                </a:solidFill>
                <a:latin typeface="微软雅黑" panose="020B0503020204020204" charset="-122"/>
                <a:ea typeface="微软雅黑" panose="020B0503020204020204" charset="-122"/>
              </a:rPr>
              <a:t>严峻：</a:t>
            </a:r>
            <a:endParaRPr lang="zh-CN" altLang="en-US" dirty="0">
              <a:solidFill>
                <a:schemeClr val="tx1">
                  <a:lumMod val="75000"/>
                  <a:lumOff val="25000"/>
                </a:schemeClr>
              </a:solidFill>
              <a:latin typeface="微软雅黑" panose="020B0503020204020204" charset="-122"/>
              <a:ea typeface="微软雅黑" panose="020B0503020204020204" charset="-122"/>
            </a:endParaRPr>
          </a:p>
          <a:p>
            <a:pPr>
              <a:spcBef>
                <a:spcPts val="0"/>
              </a:spcBef>
              <a:defRPr/>
            </a:pPr>
            <a:endParaRPr lang="zh-CN" altLang="en-US" dirty="0">
              <a:solidFill>
                <a:schemeClr val="tx1">
                  <a:lumMod val="75000"/>
                  <a:lumOff val="25000"/>
                </a:schemeClr>
              </a:solidFill>
              <a:latin typeface="微软雅黑" panose="020B0503020204020204" charset="-122"/>
              <a:ea typeface="微软雅黑" panose="020B0503020204020204" charset="-122"/>
            </a:endParaRPr>
          </a:p>
          <a:p>
            <a:pPr>
              <a:spcBef>
                <a:spcPts val="0"/>
              </a:spcBef>
              <a:defRPr/>
            </a:pPr>
            <a:r>
              <a:rPr lang="zh-CN" altLang="en-US" dirty="0" smtClean="0">
                <a:solidFill>
                  <a:schemeClr val="tx1">
                    <a:lumMod val="75000"/>
                    <a:lumOff val="25000"/>
                  </a:schemeClr>
                </a:solidFill>
                <a:latin typeface="仿宋" panose="02010609060101010101" charset="-122"/>
                <a:ea typeface="仿宋" panose="02010609060101010101" charset="-122"/>
                <a:cs typeface="仿宋" panose="02010609060101010101" charset="-122"/>
              </a:rPr>
              <a:t>比特币、智能合约等区块链技术的发展带来大量电子加密货币的兴起，在巨大利益诱惑下，一</a:t>
            </a:r>
            <a:r>
              <a:rPr lang="zh-CN" altLang="en-US" dirty="0">
                <a:solidFill>
                  <a:schemeClr val="tx1">
                    <a:lumMod val="75000"/>
                    <a:lumOff val="25000"/>
                  </a:schemeClr>
                </a:solidFill>
                <a:latin typeface="仿宋" panose="02010609060101010101" charset="-122"/>
                <a:ea typeface="仿宋" panose="02010609060101010101" charset="-122"/>
                <a:cs typeface="仿宋" panose="02010609060101010101" charset="-122"/>
              </a:rPr>
              <a:t>系列安全事件层出不穷，波及范围和资产损失数额也不断增加。来自国内</a:t>
            </a:r>
            <a:r>
              <a:rPr lang="en-US" altLang="zh-CN" dirty="0">
                <a:solidFill>
                  <a:schemeClr val="tx1">
                    <a:lumMod val="75000"/>
                    <a:lumOff val="25000"/>
                  </a:schemeClr>
                </a:solidFill>
                <a:latin typeface="仿宋" panose="02010609060101010101" charset="-122"/>
                <a:ea typeface="仿宋" panose="02010609060101010101" charset="-122"/>
                <a:cs typeface="仿宋" panose="02010609060101010101" charset="-122"/>
              </a:rPr>
              <a:t>“</a:t>
            </a:r>
            <a:r>
              <a:rPr lang="zh-CN" altLang="en-US" dirty="0">
                <a:solidFill>
                  <a:schemeClr val="tx1">
                    <a:lumMod val="75000"/>
                    <a:lumOff val="25000"/>
                  </a:schemeClr>
                </a:solidFill>
                <a:latin typeface="仿宋" panose="02010609060101010101" charset="-122"/>
                <a:ea typeface="仿宋" panose="02010609060101010101" charset="-122"/>
                <a:cs typeface="仿宋" panose="02010609060101010101" charset="-122"/>
              </a:rPr>
              <a:t>BCSEC</a:t>
            </a:r>
            <a:r>
              <a:rPr lang="en-US" altLang="zh-CN" dirty="0">
                <a:solidFill>
                  <a:schemeClr val="tx1">
                    <a:lumMod val="75000"/>
                    <a:lumOff val="25000"/>
                  </a:schemeClr>
                </a:solidFill>
                <a:latin typeface="仿宋" panose="02010609060101010101" charset="-122"/>
                <a:ea typeface="仿宋" panose="02010609060101010101" charset="-122"/>
                <a:cs typeface="仿宋" panose="02010609060101010101" charset="-122"/>
              </a:rPr>
              <a:t>”</a:t>
            </a:r>
            <a:r>
              <a:rPr lang="zh-CN" altLang="en-US" dirty="0">
                <a:solidFill>
                  <a:schemeClr val="tx1">
                    <a:lumMod val="75000"/>
                    <a:lumOff val="25000"/>
                  </a:schemeClr>
                </a:solidFill>
                <a:latin typeface="仿宋" panose="02010609060101010101" charset="-122"/>
                <a:ea typeface="仿宋" panose="02010609060101010101" charset="-122"/>
                <a:cs typeface="仿宋" panose="02010609060101010101" charset="-122"/>
              </a:rPr>
              <a:t>团队最新统计数据显示，目前全球总共</a:t>
            </a:r>
            <a:r>
              <a:rPr lang="zh-CN" altLang="en-US" b="1" dirty="0">
                <a:solidFill>
                  <a:schemeClr val="tx1">
                    <a:lumMod val="75000"/>
                    <a:lumOff val="25000"/>
                  </a:schemeClr>
                </a:solidFill>
                <a:latin typeface="仿宋" panose="02010609060101010101" charset="-122"/>
                <a:ea typeface="仿宋" panose="02010609060101010101" charset="-122"/>
                <a:cs typeface="仿宋" panose="02010609060101010101" charset="-122"/>
              </a:rPr>
              <a:t>500家</a:t>
            </a:r>
            <a:r>
              <a:rPr lang="zh-CN" altLang="en-US" dirty="0">
                <a:solidFill>
                  <a:schemeClr val="tx1">
                    <a:lumMod val="75000"/>
                    <a:lumOff val="25000"/>
                  </a:schemeClr>
                </a:solidFill>
                <a:latin typeface="仿宋" panose="02010609060101010101" charset="-122"/>
                <a:ea typeface="仿宋" panose="02010609060101010101" charset="-122"/>
                <a:cs typeface="仿宋" panose="02010609060101010101" charset="-122"/>
              </a:rPr>
              <a:t>数字货币交易所，</a:t>
            </a:r>
            <a:r>
              <a:rPr lang="zh-CN" altLang="en-US" b="1" dirty="0">
                <a:solidFill>
                  <a:schemeClr val="tx1">
                    <a:lumMod val="75000"/>
                    <a:lumOff val="25000"/>
                  </a:schemeClr>
                </a:solidFill>
                <a:latin typeface="仿宋" panose="02010609060101010101" charset="-122"/>
                <a:ea typeface="仿宋" panose="02010609060101010101" charset="-122"/>
                <a:cs typeface="仿宋" panose="02010609060101010101" charset="-122"/>
              </a:rPr>
              <a:t>1644种</a:t>
            </a:r>
            <a:r>
              <a:rPr lang="zh-CN" altLang="en-US" dirty="0">
                <a:solidFill>
                  <a:schemeClr val="tx1">
                    <a:lumMod val="75000"/>
                    <a:lumOff val="25000"/>
                  </a:schemeClr>
                </a:solidFill>
                <a:latin typeface="仿宋" panose="02010609060101010101" charset="-122"/>
                <a:ea typeface="仿宋" panose="02010609060101010101" charset="-122"/>
                <a:cs typeface="仿宋" panose="02010609060101010101" charset="-122"/>
              </a:rPr>
              <a:t>数字货币，市值总额</a:t>
            </a:r>
            <a:r>
              <a:rPr lang="zh-CN" altLang="en-US" b="1" dirty="0">
                <a:solidFill>
                  <a:schemeClr val="tx1">
                    <a:lumMod val="75000"/>
                    <a:lumOff val="25000"/>
                  </a:schemeClr>
                </a:solidFill>
                <a:latin typeface="仿宋" panose="02010609060101010101" charset="-122"/>
                <a:ea typeface="仿宋" panose="02010609060101010101" charset="-122"/>
                <a:cs typeface="仿宋" panose="02010609060101010101" charset="-122"/>
              </a:rPr>
              <a:t>3448亿</a:t>
            </a:r>
            <a:r>
              <a:rPr lang="zh-CN" altLang="en-US" dirty="0">
                <a:solidFill>
                  <a:schemeClr val="tx1">
                    <a:lumMod val="75000"/>
                    <a:lumOff val="25000"/>
                  </a:schemeClr>
                </a:solidFill>
                <a:latin typeface="仿宋" panose="02010609060101010101" charset="-122"/>
                <a:ea typeface="仿宋" panose="02010609060101010101" charset="-122"/>
                <a:cs typeface="仿宋" panose="02010609060101010101" charset="-122"/>
              </a:rPr>
              <a:t>元。截至2018年6月,针对数字货币的攻击累计造成的直接经济损失</a:t>
            </a:r>
            <a:r>
              <a:rPr lang="zh-CN" altLang="en-US" b="1" dirty="0">
                <a:solidFill>
                  <a:schemeClr val="tx1">
                    <a:lumMod val="75000"/>
                    <a:lumOff val="25000"/>
                  </a:schemeClr>
                </a:solidFill>
                <a:latin typeface="仿宋" panose="02010609060101010101" charset="-122"/>
                <a:ea typeface="仿宋" panose="02010609060101010101" charset="-122"/>
                <a:cs typeface="仿宋" panose="02010609060101010101" charset="-122"/>
              </a:rPr>
              <a:t>33亿5千万美元</a:t>
            </a:r>
            <a:r>
              <a:rPr lang="zh-CN" altLang="en-US" dirty="0">
                <a:solidFill>
                  <a:schemeClr val="tx1">
                    <a:lumMod val="75000"/>
                    <a:lumOff val="25000"/>
                  </a:schemeClr>
                </a:solidFill>
                <a:latin typeface="仿宋" panose="02010609060101010101" charset="-122"/>
                <a:ea typeface="仿宋" panose="02010609060101010101" charset="-122"/>
                <a:cs typeface="仿宋" panose="02010609060101010101" charset="-122"/>
              </a:rPr>
              <a:t>。仅今年上半年就有约</a:t>
            </a:r>
            <a:r>
              <a:rPr lang="zh-CN" altLang="en-US" b="1" dirty="0">
                <a:solidFill>
                  <a:schemeClr val="tx1">
                    <a:lumMod val="75000"/>
                    <a:lumOff val="25000"/>
                  </a:schemeClr>
                </a:solidFill>
                <a:latin typeface="仿宋" panose="02010609060101010101" charset="-122"/>
                <a:ea typeface="仿宋" panose="02010609060101010101" charset="-122"/>
                <a:cs typeface="仿宋" panose="02010609060101010101" charset="-122"/>
              </a:rPr>
              <a:t>10亿美元</a:t>
            </a:r>
            <a:r>
              <a:rPr lang="zh-CN" altLang="en-US" dirty="0" smtClean="0">
                <a:solidFill>
                  <a:schemeClr val="tx1">
                    <a:lumMod val="75000"/>
                    <a:lumOff val="25000"/>
                  </a:schemeClr>
                </a:solidFill>
                <a:latin typeface="仿宋" panose="02010609060101010101" charset="-122"/>
                <a:ea typeface="仿宋" panose="02010609060101010101" charset="-122"/>
                <a:cs typeface="仿宋" panose="02010609060101010101" charset="-122"/>
              </a:rPr>
              <a:t>损失：</a:t>
            </a:r>
            <a:endParaRPr lang="zh-CN" altLang="en-US" dirty="0">
              <a:solidFill>
                <a:schemeClr val="tx1">
                  <a:lumMod val="75000"/>
                  <a:lumOff val="25000"/>
                </a:schemeClr>
              </a:solidFill>
              <a:latin typeface="仿宋" panose="02010609060101010101" charset="-122"/>
              <a:ea typeface="仿宋" panose="02010609060101010101" charset="-122"/>
              <a:cs typeface="仿宋" panose="02010609060101010101" charset="-122"/>
            </a:endParaRPr>
          </a:p>
          <a:p>
            <a:pPr>
              <a:spcBef>
                <a:spcPts val="0"/>
              </a:spcBef>
              <a:defRPr/>
            </a:pPr>
            <a:endParaRPr lang="zh-CN" altLang="en-US" dirty="0">
              <a:solidFill>
                <a:schemeClr val="tx1">
                  <a:lumMod val="75000"/>
                  <a:lumOff val="25000"/>
                </a:schemeClr>
              </a:solidFill>
              <a:latin typeface="仿宋" panose="02010609060101010101" charset="-122"/>
              <a:ea typeface="仿宋" panose="02010609060101010101" charset="-122"/>
              <a:cs typeface="仿宋" panose="02010609060101010101" charset="-122"/>
            </a:endParaRPr>
          </a:p>
          <a:p>
            <a:pPr>
              <a:spcBef>
                <a:spcPts val="0"/>
              </a:spcBef>
              <a:defRPr/>
            </a:pPr>
            <a:r>
              <a:rPr lang="zh-CN" altLang="en-US" i="1" u="sng" dirty="0" smtClean="0">
                <a:solidFill>
                  <a:schemeClr val="tx1">
                    <a:lumMod val="75000"/>
                    <a:lumOff val="25000"/>
                  </a:schemeClr>
                </a:solidFill>
                <a:latin typeface="仿宋" panose="02010609060101010101" charset="-122"/>
                <a:ea typeface="仿宋" panose="02010609060101010101" charset="-122"/>
                <a:cs typeface="仿宋" panose="02010609060101010101" charset="-122"/>
              </a:rPr>
              <a:t>Bancor(</a:t>
            </a:r>
            <a:r>
              <a:rPr lang="zh-CN" altLang="en-US" i="1" u="sng" dirty="0">
                <a:solidFill>
                  <a:schemeClr val="tx1">
                    <a:lumMod val="75000"/>
                    <a:lumOff val="25000"/>
                  </a:schemeClr>
                </a:solidFill>
                <a:latin typeface="仿宋" panose="02010609060101010101" charset="-122"/>
                <a:ea typeface="仿宋" panose="02010609060101010101" charset="-122"/>
                <a:cs typeface="仿宋" panose="02010609060101010101" charset="-122"/>
              </a:rPr>
              <a:t>BNT)的智能合约爆出了安全漏洞, 导致价值</a:t>
            </a:r>
            <a:r>
              <a:rPr lang="zh-CN" altLang="en-US" b="1" i="1" u="sng" dirty="0">
                <a:solidFill>
                  <a:schemeClr val="tx1">
                    <a:lumMod val="75000"/>
                    <a:lumOff val="25000"/>
                  </a:schemeClr>
                </a:solidFill>
                <a:latin typeface="仿宋" panose="02010609060101010101" charset="-122"/>
                <a:ea typeface="仿宋" panose="02010609060101010101" charset="-122"/>
                <a:cs typeface="仿宋" panose="02010609060101010101" charset="-122"/>
              </a:rPr>
              <a:t>2350万美元</a:t>
            </a:r>
            <a:r>
              <a:rPr lang="zh-CN" altLang="en-US" i="1" u="sng" dirty="0">
                <a:solidFill>
                  <a:schemeClr val="tx1">
                    <a:lumMod val="75000"/>
                    <a:lumOff val="25000"/>
                  </a:schemeClr>
                </a:solidFill>
                <a:latin typeface="仿宋" panose="02010609060101010101" charset="-122"/>
                <a:ea typeface="仿宋" panose="02010609060101010101" charset="-122"/>
                <a:cs typeface="仿宋" panose="02010609060101010101" charset="-122"/>
              </a:rPr>
              <a:t>资金被窃取</a:t>
            </a:r>
            <a:r>
              <a:rPr lang="zh-CN" altLang="en-US" i="1" u="sng" dirty="0" smtClean="0">
                <a:solidFill>
                  <a:schemeClr val="tx1">
                    <a:lumMod val="75000"/>
                    <a:lumOff val="25000"/>
                  </a:schemeClr>
                </a:solidFill>
                <a:latin typeface="仿宋" panose="02010609060101010101" charset="-122"/>
                <a:ea typeface="仿宋" panose="02010609060101010101" charset="-122"/>
                <a:cs typeface="仿宋" panose="02010609060101010101" charset="-122"/>
              </a:rPr>
              <a:t>；</a:t>
            </a:r>
            <a:endParaRPr lang="en-US" altLang="zh-CN" i="1" u="sng" dirty="0" smtClean="0">
              <a:solidFill>
                <a:schemeClr val="tx1">
                  <a:lumMod val="75000"/>
                  <a:lumOff val="25000"/>
                </a:schemeClr>
              </a:solidFill>
              <a:latin typeface="仿宋" panose="02010609060101010101" charset="-122"/>
              <a:ea typeface="仿宋" panose="02010609060101010101" charset="-122"/>
              <a:cs typeface="仿宋" panose="02010609060101010101" charset="-122"/>
            </a:endParaRPr>
          </a:p>
          <a:p>
            <a:pPr>
              <a:spcBef>
                <a:spcPts val="0"/>
              </a:spcBef>
              <a:defRPr/>
            </a:pPr>
            <a:r>
              <a:rPr lang="en-US" altLang="zh-CN" i="1" u="sng" dirty="0" err="1" smtClean="0">
                <a:solidFill>
                  <a:schemeClr val="tx1">
                    <a:lumMod val="75000"/>
                    <a:lumOff val="25000"/>
                  </a:schemeClr>
                </a:solidFill>
                <a:latin typeface="仿宋" panose="02010609060101010101" charset="-122"/>
                <a:ea typeface="仿宋" panose="02010609060101010101" charset="-122"/>
                <a:cs typeface="仿宋" panose="02010609060101010101" charset="-122"/>
              </a:rPr>
              <a:t>EduCoin</a:t>
            </a:r>
            <a:r>
              <a:rPr lang="zh-CN" altLang="en-US" i="1" u="sng" dirty="0" smtClean="0">
                <a:solidFill>
                  <a:schemeClr val="tx1">
                    <a:lumMod val="75000"/>
                    <a:lumOff val="25000"/>
                  </a:schemeClr>
                </a:solidFill>
                <a:latin typeface="仿宋" panose="02010609060101010101" charset="-122"/>
                <a:ea typeface="仿宋" panose="02010609060101010101" charset="-122"/>
                <a:cs typeface="仿宋" panose="02010609060101010101" charset="-122"/>
              </a:rPr>
              <a:t>智能合约任意转账漏洞，可导致攻击者窃取任意用户代币；</a:t>
            </a:r>
            <a:endParaRPr lang="zh-CN" altLang="en-US" i="1" u="sng" dirty="0">
              <a:solidFill>
                <a:schemeClr val="tx1">
                  <a:lumMod val="75000"/>
                  <a:lumOff val="25000"/>
                </a:schemeClr>
              </a:solidFill>
              <a:latin typeface="仿宋" panose="02010609060101010101" charset="-122"/>
              <a:ea typeface="仿宋" panose="02010609060101010101" charset="-122"/>
              <a:cs typeface="仿宋" panose="02010609060101010101" charset="-122"/>
            </a:endParaRPr>
          </a:p>
          <a:p>
            <a:pPr>
              <a:spcBef>
                <a:spcPts val="0"/>
              </a:spcBef>
              <a:defRPr/>
            </a:pPr>
            <a:r>
              <a:rPr lang="zh-CN" altLang="en-US" i="1" u="sng" dirty="0">
                <a:solidFill>
                  <a:schemeClr val="tx1">
                    <a:lumMod val="75000"/>
                    <a:lumOff val="25000"/>
                  </a:schemeClr>
                </a:solidFill>
                <a:latin typeface="仿宋" panose="02010609060101010101" charset="-122"/>
                <a:ea typeface="仿宋" panose="02010609060101010101" charset="-122"/>
                <a:cs typeface="仿宋" panose="02010609060101010101" charset="-122"/>
              </a:rPr>
              <a:t>日本Coincheck交易所价值</a:t>
            </a:r>
            <a:r>
              <a:rPr lang="zh-CN" altLang="en-US" b="1" i="1" u="sng" dirty="0">
                <a:solidFill>
                  <a:schemeClr val="tx1">
                    <a:lumMod val="75000"/>
                    <a:lumOff val="25000"/>
                  </a:schemeClr>
                </a:solidFill>
                <a:latin typeface="仿宋" panose="02010609060101010101" charset="-122"/>
                <a:ea typeface="仿宋" panose="02010609060101010101" charset="-122"/>
                <a:cs typeface="仿宋" panose="02010609060101010101" charset="-122"/>
              </a:rPr>
              <a:t>5亿</a:t>
            </a:r>
            <a:r>
              <a:rPr lang="zh-CN" altLang="en-US" i="1" u="sng" dirty="0">
                <a:solidFill>
                  <a:schemeClr val="tx1">
                    <a:lumMod val="75000"/>
                    <a:lumOff val="25000"/>
                  </a:schemeClr>
                </a:solidFill>
                <a:latin typeface="仿宋" panose="02010609060101010101" charset="-122"/>
                <a:ea typeface="仿宋" panose="02010609060101010101" charset="-122"/>
                <a:cs typeface="仿宋" panose="02010609060101010101" charset="-122"/>
              </a:rPr>
              <a:t>美元的加密货币被盗；</a:t>
            </a:r>
          </a:p>
          <a:p>
            <a:pPr>
              <a:spcBef>
                <a:spcPts val="0"/>
              </a:spcBef>
              <a:defRPr/>
            </a:pPr>
            <a:r>
              <a:rPr lang="zh-CN" altLang="en-US" i="1" u="sng" dirty="0">
                <a:solidFill>
                  <a:schemeClr val="tx1">
                    <a:lumMod val="75000"/>
                    <a:lumOff val="25000"/>
                  </a:schemeClr>
                </a:solidFill>
                <a:latin typeface="仿宋" panose="02010609060101010101" charset="-122"/>
                <a:ea typeface="仿宋" panose="02010609060101010101" charset="-122"/>
                <a:cs typeface="仿宋" panose="02010609060101010101" charset="-122"/>
              </a:rPr>
              <a:t>韩国Coinrail交易所丢失价值</a:t>
            </a:r>
            <a:r>
              <a:rPr lang="zh-CN" altLang="en-US" b="1" i="1" u="sng" dirty="0">
                <a:solidFill>
                  <a:schemeClr val="tx1">
                    <a:lumMod val="75000"/>
                    <a:lumOff val="25000"/>
                  </a:schemeClr>
                </a:solidFill>
                <a:latin typeface="仿宋" panose="02010609060101010101" charset="-122"/>
                <a:ea typeface="仿宋" panose="02010609060101010101" charset="-122"/>
                <a:cs typeface="仿宋" panose="02010609060101010101" charset="-122"/>
              </a:rPr>
              <a:t>4000万美元</a:t>
            </a:r>
            <a:r>
              <a:rPr lang="zh-CN" altLang="en-US" i="1" u="sng" dirty="0">
                <a:solidFill>
                  <a:schemeClr val="tx1">
                    <a:lumMod val="75000"/>
                    <a:lumOff val="25000"/>
                  </a:schemeClr>
                </a:solidFill>
                <a:latin typeface="仿宋" panose="02010609060101010101" charset="-122"/>
                <a:ea typeface="仿宋" panose="02010609060101010101" charset="-122"/>
                <a:cs typeface="仿宋" panose="02010609060101010101" charset="-122"/>
              </a:rPr>
              <a:t>的加密</a:t>
            </a:r>
            <a:r>
              <a:rPr lang="zh-CN" altLang="en-US" i="1" u="sng" dirty="0" smtClean="0">
                <a:solidFill>
                  <a:schemeClr val="tx1">
                    <a:lumMod val="75000"/>
                    <a:lumOff val="25000"/>
                  </a:schemeClr>
                </a:solidFill>
                <a:latin typeface="仿宋" panose="02010609060101010101" charset="-122"/>
                <a:ea typeface="仿宋" panose="02010609060101010101" charset="-122"/>
                <a:cs typeface="仿宋" panose="02010609060101010101" charset="-122"/>
              </a:rPr>
              <a:t>货币；</a:t>
            </a:r>
            <a:endParaRPr lang="zh-CN" altLang="en-US" i="1" u="sng" dirty="0">
              <a:solidFill>
                <a:schemeClr val="tx1">
                  <a:lumMod val="75000"/>
                  <a:lumOff val="25000"/>
                </a:schemeClr>
              </a:solidFill>
              <a:latin typeface="仿宋" panose="02010609060101010101" charset="-122"/>
              <a:ea typeface="仿宋" panose="02010609060101010101" charset="-122"/>
              <a:cs typeface="仿宋" panose="02010609060101010101" charset="-122"/>
            </a:endParaRPr>
          </a:p>
          <a:p>
            <a:pPr>
              <a:spcBef>
                <a:spcPts val="0"/>
              </a:spcBef>
              <a:defRPr/>
            </a:pPr>
            <a:r>
              <a:rPr lang="en-US" altLang="zh-CN" dirty="0" smtClean="0">
                <a:solidFill>
                  <a:schemeClr val="tx1">
                    <a:lumMod val="75000"/>
                    <a:lumOff val="25000"/>
                  </a:schemeClr>
                </a:solidFill>
                <a:latin typeface="仿宋" panose="02010609060101010101" charset="-122"/>
                <a:ea typeface="仿宋" panose="02010609060101010101" charset="-122"/>
                <a:cs typeface="仿宋" panose="02010609060101010101" charset="-122"/>
              </a:rPr>
              <a:t>……</a:t>
            </a:r>
            <a:endParaRPr lang="zh-CN" altLang="en-US" dirty="0">
              <a:solidFill>
                <a:schemeClr val="tx1">
                  <a:lumMod val="75000"/>
                  <a:lumOff val="25000"/>
                </a:schemeClr>
              </a:solidFill>
              <a:latin typeface="仿宋" panose="02010609060101010101" charset="-122"/>
              <a:ea typeface="仿宋" panose="02010609060101010101" charset="-122"/>
              <a:cs typeface="仿宋" panose="02010609060101010101" charset="-122"/>
            </a:endParaRPr>
          </a:p>
          <a:p>
            <a:pPr>
              <a:spcBef>
                <a:spcPts val="0"/>
              </a:spcBef>
              <a:defRPr/>
            </a:pPr>
            <a:r>
              <a:rPr lang="zh-CN" altLang="en-US" dirty="0">
                <a:solidFill>
                  <a:schemeClr val="tx1">
                    <a:lumMod val="75000"/>
                    <a:lumOff val="25000"/>
                  </a:schemeClr>
                </a:solidFill>
                <a:latin typeface="仿宋" panose="02010609060101010101" charset="-122"/>
                <a:ea typeface="仿宋" panose="02010609060101010101" charset="-122"/>
                <a:cs typeface="仿宋" panose="02010609060101010101" charset="-122"/>
              </a:rPr>
              <a:t>    </a:t>
            </a:r>
          </a:p>
          <a:p>
            <a:pPr>
              <a:spcBef>
                <a:spcPts val="0"/>
              </a:spcBef>
              <a:defRPr/>
            </a:pPr>
            <a:r>
              <a:rPr lang="zh-CN" altLang="en-US" dirty="0">
                <a:solidFill>
                  <a:schemeClr val="tx1">
                    <a:lumMod val="75000"/>
                    <a:lumOff val="25000"/>
                  </a:schemeClr>
                </a:solidFill>
                <a:latin typeface="仿宋" panose="02010609060101010101" charset="-122"/>
                <a:ea typeface="仿宋" panose="02010609060101010101" charset="-122"/>
                <a:cs typeface="仿宋" panose="02010609060101010101" charset="-122"/>
              </a:rPr>
              <a:t>可以看出</a:t>
            </a:r>
            <a:r>
              <a:rPr lang="zh-CN" altLang="en-US" dirty="0" smtClean="0">
                <a:solidFill>
                  <a:schemeClr val="tx1">
                    <a:lumMod val="75000"/>
                    <a:lumOff val="25000"/>
                  </a:schemeClr>
                </a:solidFill>
                <a:latin typeface="仿宋" panose="02010609060101010101" charset="-122"/>
                <a:ea typeface="仿宋" panose="02010609060101010101" charset="-122"/>
                <a:cs typeface="仿宋" panose="02010609060101010101" charset="-122"/>
              </a:rPr>
              <a:t>，安全</a:t>
            </a:r>
            <a:r>
              <a:rPr lang="zh-CN" altLang="en-US" dirty="0">
                <a:solidFill>
                  <a:schemeClr val="tx1">
                    <a:lumMod val="75000"/>
                    <a:lumOff val="25000"/>
                  </a:schemeClr>
                </a:solidFill>
                <a:latin typeface="仿宋" panose="02010609060101010101" charset="-122"/>
                <a:ea typeface="仿宋" panose="02010609060101010101" charset="-122"/>
                <a:cs typeface="仿宋" panose="02010609060101010101" charset="-122"/>
              </a:rPr>
              <a:t>事件分布于区块链的各个环节</a:t>
            </a:r>
            <a:r>
              <a:rPr lang="zh-CN" altLang="en-US" dirty="0" smtClean="0">
                <a:solidFill>
                  <a:schemeClr val="tx1">
                    <a:lumMod val="75000"/>
                    <a:lumOff val="25000"/>
                  </a:schemeClr>
                </a:solidFill>
                <a:latin typeface="仿宋" panose="02010609060101010101" charset="-122"/>
                <a:ea typeface="仿宋" panose="02010609060101010101" charset="-122"/>
                <a:cs typeface="仿宋" panose="02010609060101010101" charset="-122"/>
              </a:rPr>
              <a:t>：</a:t>
            </a:r>
            <a:r>
              <a:rPr lang="zh-CN" altLang="en-US" b="1" dirty="0">
                <a:solidFill>
                  <a:schemeClr val="tx1">
                    <a:lumMod val="75000"/>
                    <a:lumOff val="25000"/>
                  </a:schemeClr>
                </a:solidFill>
                <a:latin typeface="仿宋" panose="02010609060101010101" charset="-122"/>
                <a:ea typeface="仿宋" panose="02010609060101010101" charset="-122"/>
                <a:cs typeface="仿宋" panose="02010609060101010101" charset="-122"/>
              </a:rPr>
              <a:t>智能</a:t>
            </a:r>
            <a:r>
              <a:rPr lang="zh-CN" altLang="en-US" b="1" dirty="0" smtClean="0">
                <a:solidFill>
                  <a:schemeClr val="tx1">
                    <a:lumMod val="75000"/>
                    <a:lumOff val="25000"/>
                  </a:schemeClr>
                </a:solidFill>
                <a:latin typeface="仿宋" panose="02010609060101010101" charset="-122"/>
                <a:ea typeface="仿宋" panose="02010609060101010101" charset="-122"/>
                <a:cs typeface="仿宋" panose="02010609060101010101" charset="-122"/>
              </a:rPr>
              <a:t>合约、交易所</a:t>
            </a:r>
            <a:r>
              <a:rPr lang="zh-CN" altLang="en-US" b="1" dirty="0">
                <a:solidFill>
                  <a:schemeClr val="tx1">
                    <a:lumMod val="75000"/>
                    <a:lumOff val="25000"/>
                  </a:schemeClr>
                </a:solidFill>
                <a:latin typeface="仿宋" panose="02010609060101010101" charset="-122"/>
                <a:ea typeface="仿宋" panose="02010609060101010101" charset="-122"/>
                <a:cs typeface="仿宋" panose="02010609060101010101" charset="-122"/>
              </a:rPr>
              <a:t>、矿池、</a:t>
            </a:r>
            <a:r>
              <a:rPr lang="zh-CN" altLang="en-US" b="1" dirty="0" smtClean="0">
                <a:solidFill>
                  <a:schemeClr val="tx1">
                    <a:lumMod val="75000"/>
                    <a:lumOff val="25000"/>
                  </a:schemeClr>
                </a:solidFill>
                <a:latin typeface="仿宋" panose="02010609060101010101" charset="-122"/>
                <a:ea typeface="仿宋" panose="02010609060101010101" charset="-122"/>
                <a:cs typeface="仿宋" panose="02010609060101010101" charset="-122"/>
              </a:rPr>
              <a:t>钱包</a:t>
            </a:r>
            <a:r>
              <a:rPr lang="zh-CN" altLang="en-US" dirty="0" smtClean="0">
                <a:solidFill>
                  <a:schemeClr val="tx1">
                    <a:lumMod val="75000"/>
                    <a:lumOff val="25000"/>
                  </a:schemeClr>
                </a:solidFill>
                <a:latin typeface="仿宋" panose="02010609060101010101" charset="-122"/>
                <a:ea typeface="仿宋" panose="02010609060101010101" charset="-122"/>
                <a:cs typeface="仿宋" panose="02010609060101010101" charset="-122"/>
              </a:rPr>
              <a:t>等</a:t>
            </a:r>
            <a:r>
              <a:rPr lang="zh-CN" altLang="en-US" dirty="0">
                <a:solidFill>
                  <a:schemeClr val="tx1">
                    <a:lumMod val="75000"/>
                    <a:lumOff val="25000"/>
                  </a:schemeClr>
                </a:solidFill>
                <a:latin typeface="仿宋" panose="02010609060101010101" charset="-122"/>
                <a:ea typeface="仿宋" panose="02010609060101010101" charset="-122"/>
                <a:cs typeface="仿宋" panose="02010609060101010101" charset="-122"/>
              </a:rPr>
              <a:t>，漏洞影响数以亿计的数字资产安全，整个区块链安全生态面临巨大的安全威胁与挑战</a:t>
            </a:r>
            <a:r>
              <a:rPr lang="zh-CN" altLang="en-US" dirty="0" smtClean="0">
                <a:solidFill>
                  <a:schemeClr val="tx1">
                    <a:lumMod val="75000"/>
                    <a:lumOff val="25000"/>
                  </a:schemeClr>
                </a:solidFill>
                <a:latin typeface="仿宋" panose="02010609060101010101" charset="-122"/>
                <a:ea typeface="仿宋" panose="02010609060101010101" charset="-122"/>
                <a:cs typeface="仿宋" panose="02010609060101010101" charset="-122"/>
              </a:rPr>
              <a:t>。</a:t>
            </a:r>
            <a:endParaRPr lang="zh-CN" altLang="en-US" dirty="0">
              <a:solidFill>
                <a:schemeClr val="tx1">
                  <a:lumMod val="75000"/>
                  <a:lumOff val="25000"/>
                </a:schemeClr>
              </a:solidFill>
              <a:latin typeface="微软雅黑" panose="020B0503020204020204" charset="-122"/>
              <a:ea typeface="微软雅黑" panose="020B0503020204020204" charset="-122"/>
            </a:endParaRPr>
          </a:p>
        </p:txBody>
      </p:sp>
      <p:sp>
        <p:nvSpPr>
          <p:cNvPr id="4" name="灯片编号占位符 3"/>
          <p:cNvSpPr>
            <a:spLocks noGrp="1"/>
          </p:cNvSpPr>
          <p:nvPr>
            <p:ph type="sldNum" sz="quarter" idx="12"/>
          </p:nvPr>
        </p:nvSpPr>
        <p:spPr/>
        <p:txBody>
          <a:bodyPr/>
          <a:lstStyle/>
          <a:p>
            <a:fld id="{565CE74E-AB26-4998-AD42-012C4C1AD076}" type="slidenum">
              <a:rPr lang="zh-CN" altLang="en-US" smtClean="0"/>
              <a:t>7</a:t>
            </a:fld>
            <a:endParaRPr lang="zh-CN" altLang="en-US"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b="1" dirty="0">
                <a:solidFill>
                  <a:srgbClr val="404040"/>
                </a:solidFill>
                <a:latin typeface="微软雅黑" panose="020B0503020204020204" charset="-122"/>
                <a:ea typeface="微软雅黑" panose="020B0503020204020204" charset="-122"/>
              </a:rPr>
              <a:t>区块链背景</a:t>
            </a:r>
            <a:r>
              <a:rPr lang="zh-CN" altLang="en-US" b="1" dirty="0" smtClean="0">
                <a:solidFill>
                  <a:srgbClr val="404040"/>
                </a:solidFill>
                <a:latin typeface="微软雅黑" panose="020B0503020204020204" charset="-122"/>
                <a:ea typeface="微软雅黑" panose="020B0503020204020204" charset="-122"/>
              </a:rPr>
              <a:t>介绍</a:t>
            </a:r>
            <a:endParaRPr lang="zh-CN" altLang="en-US" dirty="0"/>
          </a:p>
        </p:txBody>
      </p:sp>
      <p:sp>
        <p:nvSpPr>
          <p:cNvPr id="3" name="内容占位符 2"/>
          <p:cNvSpPr>
            <a:spLocks noGrp="1"/>
          </p:cNvSpPr>
          <p:nvPr>
            <p:ph idx="1"/>
          </p:nvPr>
        </p:nvSpPr>
        <p:spPr/>
        <p:txBody>
          <a:bodyPr/>
          <a:lstStyle/>
          <a:p>
            <a:r>
              <a:rPr lang="zh-CN" altLang="en-US" b="1" dirty="0">
                <a:solidFill>
                  <a:schemeClr val="tx1">
                    <a:lumMod val="75000"/>
                    <a:lumOff val="25000"/>
                  </a:schemeClr>
                </a:solidFill>
                <a:latin typeface="微软雅黑" panose="020B0503020204020204" charset="-122"/>
                <a:ea typeface="微软雅黑" panose="020B0503020204020204" charset="-122"/>
              </a:rPr>
              <a:t>面临的安全问题：</a:t>
            </a:r>
            <a:r>
              <a:rPr lang="zh-CN" altLang="en-US" dirty="0">
                <a:solidFill>
                  <a:schemeClr val="tx1">
                    <a:lumMod val="75000"/>
                    <a:lumOff val="25000"/>
                  </a:schemeClr>
                </a:solidFill>
                <a:latin typeface="微软雅黑" panose="020B0503020204020204" charset="-122"/>
                <a:ea typeface="微软雅黑" panose="020B0503020204020204" charset="-122"/>
              </a:rPr>
              <a:t>区块链自身机制安全、生态安全、用户安全等三个方面</a:t>
            </a:r>
          </a:p>
          <a:p>
            <a:endParaRPr lang="zh-CN" altLang="en-US" dirty="0"/>
          </a:p>
        </p:txBody>
      </p:sp>
      <p:sp>
        <p:nvSpPr>
          <p:cNvPr id="4" name="灯片编号占位符 3"/>
          <p:cNvSpPr>
            <a:spLocks noGrp="1"/>
          </p:cNvSpPr>
          <p:nvPr>
            <p:ph type="sldNum" sz="quarter" idx="12"/>
          </p:nvPr>
        </p:nvSpPr>
        <p:spPr/>
        <p:txBody>
          <a:bodyPr/>
          <a:lstStyle/>
          <a:p>
            <a:fld id="{565CE74E-AB26-4998-AD42-012C4C1AD076}" type="slidenum">
              <a:rPr lang="zh-CN" altLang="en-US" smtClean="0"/>
              <a:t>8</a:t>
            </a:fld>
            <a:endParaRPr lang="zh-CN" altLang="en-US" dirty="0"/>
          </a:p>
        </p:txBody>
      </p:sp>
      <p:pic>
        <p:nvPicPr>
          <p:cNvPr id="5" name="图片 4"/>
          <p:cNvPicPr>
            <a:picLocks noChangeAspect="1"/>
          </p:cNvPicPr>
          <p:nvPr/>
        </p:nvPicPr>
        <p:blipFill>
          <a:blip r:embed="rId3"/>
          <a:stretch>
            <a:fillRect/>
          </a:stretch>
        </p:blipFill>
        <p:spPr>
          <a:xfrm>
            <a:off x="28876" y="983054"/>
            <a:ext cx="8116653" cy="3897171"/>
          </a:xfrm>
          <a:prstGeom prst="rect">
            <a:avLst/>
          </a:prstGeom>
        </p:spPr>
      </p:pic>
      <p:sp>
        <p:nvSpPr>
          <p:cNvPr id="6" name="文本框 5"/>
          <p:cNvSpPr txBox="1"/>
          <p:nvPr/>
        </p:nvSpPr>
        <p:spPr>
          <a:xfrm>
            <a:off x="8363703" y="614007"/>
            <a:ext cx="369332" cy="4491187"/>
          </a:xfrm>
          <a:prstGeom prst="rect">
            <a:avLst/>
          </a:prstGeom>
          <a:noFill/>
        </p:spPr>
        <p:txBody>
          <a:bodyPr vert="eaVert" wrap="square" rtlCol="0">
            <a:spAutoFit/>
          </a:bodyPr>
          <a:lstStyle/>
          <a:p>
            <a:r>
              <a:rPr lang="zh-CN" altLang="en-US" sz="1200" b="1" i="1" dirty="0">
                <a:sym typeface="+mn-ea"/>
              </a:rPr>
              <a:t>引自《</a:t>
            </a:r>
            <a:r>
              <a:rPr lang="en-US" altLang="zh-CN" sz="1200" b="1" i="1" dirty="0">
                <a:sym typeface="+mn-ea"/>
              </a:rPr>
              <a:t>the whitepaper of </a:t>
            </a:r>
            <a:r>
              <a:rPr lang="en-US" altLang="zh-CN" sz="1200" b="1" i="1" dirty="0" err="1">
                <a:sym typeface="+mn-ea"/>
              </a:rPr>
              <a:t>blockchain</a:t>
            </a:r>
            <a:r>
              <a:rPr lang="en-US" altLang="zh-CN" sz="1200" b="1" i="1" dirty="0">
                <a:sym typeface="+mn-ea"/>
              </a:rPr>
              <a:t> security risks by </a:t>
            </a:r>
            <a:r>
              <a:rPr lang="en-US" altLang="zh-CN" sz="1200" b="1" i="1" dirty="0" err="1">
                <a:sym typeface="+mn-ea"/>
              </a:rPr>
              <a:t>Knownsec</a:t>
            </a:r>
            <a:r>
              <a:rPr lang="zh-CN" altLang="en-US" sz="1200" b="1" i="1" dirty="0">
                <a:sym typeface="+mn-ea"/>
              </a:rPr>
              <a:t>》</a:t>
            </a:r>
            <a:endParaRPr lang="zh-CN" altLang="en-US" sz="1200" b="1" i="1" dirty="0"/>
          </a:p>
        </p:txBody>
      </p:sp>
      <p:sp>
        <p:nvSpPr>
          <p:cNvPr id="7" name="文本框 6"/>
          <p:cNvSpPr txBox="1"/>
          <p:nvPr/>
        </p:nvSpPr>
        <p:spPr>
          <a:xfrm>
            <a:off x="28876" y="4856957"/>
            <a:ext cx="8406208" cy="300082"/>
          </a:xfrm>
          <a:prstGeom prst="rect">
            <a:avLst/>
          </a:prstGeom>
          <a:noFill/>
        </p:spPr>
        <p:txBody>
          <a:bodyPr wrap="square" rtlCol="0">
            <a:spAutoFit/>
          </a:bodyPr>
          <a:lstStyle/>
          <a:p>
            <a:pPr algn="ctr"/>
            <a:r>
              <a:rPr lang="zh-CN" altLang="en-US" dirty="0" smtClean="0"/>
              <a:t>（数据</a:t>
            </a:r>
            <a:r>
              <a:rPr lang="zh-CN" altLang="en-US" dirty="0"/>
              <a:t>来源：互联网公开信息渠道，统计截至 </a:t>
            </a:r>
            <a:r>
              <a:rPr lang="en-US" altLang="zh-CN" dirty="0"/>
              <a:t>2018</a:t>
            </a:r>
            <a:r>
              <a:rPr lang="zh-CN" altLang="en-US" dirty="0"/>
              <a:t>年</a:t>
            </a:r>
            <a:r>
              <a:rPr lang="en-US" altLang="zh-CN" dirty="0"/>
              <a:t>6</a:t>
            </a:r>
            <a:r>
              <a:rPr lang="zh-CN" altLang="en-US" dirty="0" smtClean="0"/>
              <a:t>月）</a:t>
            </a:r>
            <a:endParaRPr lang="zh-CN" altLang="en-US" dirty="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b="1" dirty="0">
                <a:solidFill>
                  <a:srgbClr val="404040"/>
                </a:solidFill>
                <a:latin typeface="微软雅黑" panose="020B0503020204020204" charset="-122"/>
                <a:ea typeface="微软雅黑" panose="020B0503020204020204" charset="-122"/>
              </a:rPr>
              <a:t>区块链背景</a:t>
            </a:r>
            <a:r>
              <a:rPr lang="zh-CN" altLang="en-US" b="1" dirty="0" smtClean="0">
                <a:solidFill>
                  <a:srgbClr val="404040"/>
                </a:solidFill>
                <a:latin typeface="微软雅黑" panose="020B0503020204020204" charset="-122"/>
                <a:ea typeface="微软雅黑" panose="020B0503020204020204" charset="-122"/>
              </a:rPr>
              <a:t>介绍</a:t>
            </a:r>
            <a:endParaRPr lang="zh-CN" altLang="en-US" dirty="0"/>
          </a:p>
        </p:txBody>
      </p:sp>
      <p:sp>
        <p:nvSpPr>
          <p:cNvPr id="3" name="内容占位符 2"/>
          <p:cNvSpPr>
            <a:spLocks noGrp="1"/>
          </p:cNvSpPr>
          <p:nvPr>
            <p:ph idx="1"/>
          </p:nvPr>
        </p:nvSpPr>
        <p:spPr/>
        <p:txBody>
          <a:bodyPr/>
          <a:lstStyle/>
          <a:p>
            <a:pPr>
              <a:spcBef>
                <a:spcPts val="0"/>
              </a:spcBef>
              <a:defRPr/>
            </a:pPr>
            <a:r>
              <a:rPr lang="zh-CN" altLang="en-US" b="1" dirty="0">
                <a:solidFill>
                  <a:schemeClr val="tx1">
                    <a:lumMod val="75000"/>
                    <a:lumOff val="25000"/>
                  </a:schemeClr>
                </a:solidFill>
                <a:latin typeface="微软雅黑" panose="020B0503020204020204" charset="-122"/>
                <a:ea typeface="微软雅黑" panose="020B0503020204020204" charset="-122"/>
              </a:rPr>
              <a:t>区块链自身机制中：</a:t>
            </a:r>
            <a:r>
              <a:rPr lang="zh-CN" altLang="en-US" dirty="0">
                <a:solidFill>
                  <a:schemeClr val="tx1">
                    <a:lumMod val="75000"/>
                    <a:lumOff val="25000"/>
                  </a:schemeClr>
                </a:solidFill>
                <a:latin typeface="微软雅黑" panose="020B0503020204020204" charset="-122"/>
                <a:ea typeface="微软雅黑" panose="020B0503020204020204" charset="-122"/>
              </a:rPr>
              <a:t>智能合约安全问题居首位</a:t>
            </a:r>
          </a:p>
          <a:p>
            <a:pPr>
              <a:spcBef>
                <a:spcPts val="0"/>
              </a:spcBef>
              <a:defRPr/>
            </a:pPr>
            <a:endParaRPr lang="zh-CN" altLang="en-US" dirty="0">
              <a:solidFill>
                <a:schemeClr val="tx1">
                  <a:lumMod val="75000"/>
                  <a:lumOff val="25000"/>
                </a:schemeClr>
              </a:solidFill>
              <a:latin typeface="微软雅黑" panose="020B0503020204020204" charset="-122"/>
              <a:ea typeface="微软雅黑" panose="020B0503020204020204" charset="-122"/>
            </a:endParaRPr>
          </a:p>
        </p:txBody>
      </p:sp>
      <p:sp>
        <p:nvSpPr>
          <p:cNvPr id="4" name="灯片编号占位符 3"/>
          <p:cNvSpPr>
            <a:spLocks noGrp="1"/>
          </p:cNvSpPr>
          <p:nvPr>
            <p:ph type="sldNum" sz="quarter" idx="12"/>
          </p:nvPr>
        </p:nvSpPr>
        <p:spPr/>
        <p:txBody>
          <a:bodyPr/>
          <a:lstStyle/>
          <a:p>
            <a:fld id="{565CE74E-AB26-4998-AD42-012C4C1AD076}" type="slidenum">
              <a:rPr lang="zh-CN" altLang="en-US" smtClean="0"/>
              <a:t>9</a:t>
            </a:fld>
            <a:endParaRPr lang="zh-CN" altLang="en-US" dirty="0"/>
          </a:p>
        </p:txBody>
      </p:sp>
      <p:pic>
        <p:nvPicPr>
          <p:cNvPr id="5" name="图片 4"/>
          <p:cNvPicPr>
            <a:picLocks noChangeAspect="1"/>
          </p:cNvPicPr>
          <p:nvPr/>
        </p:nvPicPr>
        <p:blipFill>
          <a:blip r:embed="rId3"/>
          <a:stretch>
            <a:fillRect/>
          </a:stretch>
        </p:blipFill>
        <p:spPr>
          <a:xfrm>
            <a:off x="125128" y="928835"/>
            <a:ext cx="8283562" cy="3890185"/>
          </a:xfrm>
          <a:prstGeom prst="rect">
            <a:avLst/>
          </a:prstGeom>
        </p:spPr>
      </p:pic>
      <p:sp>
        <p:nvSpPr>
          <p:cNvPr id="6" name="文本框 5"/>
          <p:cNvSpPr txBox="1"/>
          <p:nvPr/>
        </p:nvSpPr>
        <p:spPr>
          <a:xfrm>
            <a:off x="8453745" y="705910"/>
            <a:ext cx="369332" cy="4491187"/>
          </a:xfrm>
          <a:prstGeom prst="rect">
            <a:avLst/>
          </a:prstGeom>
          <a:noFill/>
        </p:spPr>
        <p:txBody>
          <a:bodyPr vert="eaVert" wrap="square" rtlCol="0">
            <a:spAutoFit/>
          </a:bodyPr>
          <a:lstStyle/>
          <a:p>
            <a:r>
              <a:rPr lang="zh-CN" altLang="en-US" sz="1200" b="1" i="1" dirty="0">
                <a:sym typeface="+mn-ea"/>
              </a:rPr>
              <a:t>引自《</a:t>
            </a:r>
            <a:r>
              <a:rPr lang="en-US" altLang="zh-CN" sz="1200" b="1" i="1" dirty="0">
                <a:sym typeface="+mn-ea"/>
              </a:rPr>
              <a:t>the whitepaper of </a:t>
            </a:r>
            <a:r>
              <a:rPr lang="en-US" altLang="zh-CN" sz="1200" b="1" i="1" dirty="0" err="1">
                <a:sym typeface="+mn-ea"/>
              </a:rPr>
              <a:t>blockchain</a:t>
            </a:r>
            <a:r>
              <a:rPr lang="en-US" altLang="zh-CN" sz="1200" b="1" i="1" dirty="0">
                <a:sym typeface="+mn-ea"/>
              </a:rPr>
              <a:t> security risks by </a:t>
            </a:r>
            <a:r>
              <a:rPr lang="en-US" altLang="zh-CN" sz="1200" b="1" i="1" dirty="0" err="1">
                <a:sym typeface="+mn-ea"/>
              </a:rPr>
              <a:t>Knownsec</a:t>
            </a:r>
            <a:r>
              <a:rPr lang="zh-CN" altLang="en-US" sz="1200" b="1" i="1" dirty="0">
                <a:sym typeface="+mn-ea"/>
              </a:rPr>
              <a:t>》</a:t>
            </a:r>
            <a:endParaRPr lang="zh-CN" altLang="en-US" sz="1200" b="1" i="1" dirty="0"/>
          </a:p>
        </p:txBody>
      </p:sp>
      <p:sp>
        <p:nvSpPr>
          <p:cNvPr id="7" name="文本框 6"/>
          <p:cNvSpPr txBox="1"/>
          <p:nvPr/>
        </p:nvSpPr>
        <p:spPr>
          <a:xfrm>
            <a:off x="25010" y="4819020"/>
            <a:ext cx="8406208" cy="300082"/>
          </a:xfrm>
          <a:prstGeom prst="rect">
            <a:avLst/>
          </a:prstGeom>
          <a:noFill/>
        </p:spPr>
        <p:txBody>
          <a:bodyPr wrap="square" rtlCol="0">
            <a:spAutoFit/>
          </a:bodyPr>
          <a:lstStyle/>
          <a:p>
            <a:pPr algn="ctr"/>
            <a:r>
              <a:rPr lang="zh-CN" altLang="en-US" dirty="0" smtClean="0"/>
              <a:t>     （ 安全事件分类统计   数据</a:t>
            </a:r>
            <a:r>
              <a:rPr lang="zh-CN" altLang="en-US" dirty="0"/>
              <a:t>来源：互联网公开信息渠道，统计截至 </a:t>
            </a:r>
            <a:r>
              <a:rPr lang="en-US" altLang="zh-CN" dirty="0"/>
              <a:t>2018</a:t>
            </a:r>
            <a:r>
              <a:rPr lang="zh-CN" altLang="en-US" dirty="0"/>
              <a:t>年</a:t>
            </a:r>
            <a:r>
              <a:rPr lang="en-US" altLang="zh-CN" dirty="0"/>
              <a:t>6</a:t>
            </a:r>
            <a:r>
              <a:rPr lang="zh-CN" altLang="en-US" dirty="0" smtClean="0"/>
              <a:t>月）</a:t>
            </a:r>
            <a:endParaRPr lang="zh-CN" altLang="en-US" dirty="0"/>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otalTime>704</TotalTime>
  <Words>6616</Words>
  <Application>Microsoft Macintosh PowerPoint</Application>
  <PresentationFormat>全屏显示(16:9)</PresentationFormat>
  <Paragraphs>452</Paragraphs>
  <Slides>34</Slides>
  <Notes>28</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34</vt:i4>
      </vt:variant>
    </vt:vector>
  </HeadingPairs>
  <TitlesOfParts>
    <vt:vector size="45" baseType="lpstr">
      <vt:lpstr>Arial</vt:lpstr>
      <vt:lpstr>Calibri</vt:lpstr>
      <vt:lpstr>Calibri Light</vt:lpstr>
      <vt:lpstr>Gulim</vt:lpstr>
      <vt:lpstr>Times New Roman</vt:lpstr>
      <vt:lpstr>仿宋</vt:lpstr>
      <vt:lpstr>华文楷体</vt:lpstr>
      <vt:lpstr>宋体</vt:lpstr>
      <vt:lpstr>微软雅黑</vt:lpstr>
      <vt:lpstr>微软雅黑 Light</vt:lpstr>
      <vt:lpstr>Office 主题</vt:lpstr>
      <vt:lpstr>智能合约安全隐患及 自动化漏洞挖掘</vt:lpstr>
      <vt:lpstr>About Us</vt:lpstr>
      <vt:lpstr>Contents</vt:lpstr>
      <vt:lpstr>Contents</vt:lpstr>
      <vt:lpstr>区块链背景介绍</vt:lpstr>
      <vt:lpstr>区块链背景介绍</vt:lpstr>
      <vt:lpstr>区块链背景介绍</vt:lpstr>
      <vt:lpstr>区块链背景介绍</vt:lpstr>
      <vt:lpstr>区块链背景介绍</vt:lpstr>
      <vt:lpstr>Contents</vt:lpstr>
      <vt:lpstr>智能合约安全概述</vt:lpstr>
      <vt:lpstr>智能合约安全概述</vt:lpstr>
      <vt:lpstr>智能合约安全概述</vt:lpstr>
      <vt:lpstr>智能合约安全概述</vt:lpstr>
      <vt:lpstr>Contents</vt:lpstr>
      <vt:lpstr>自动化漏洞挖掘</vt:lpstr>
      <vt:lpstr>自动化漏洞挖掘</vt:lpstr>
      <vt:lpstr>符号执行</vt:lpstr>
      <vt:lpstr>符号执行</vt:lpstr>
      <vt:lpstr>符号执行</vt:lpstr>
      <vt:lpstr>污点分析</vt:lpstr>
      <vt:lpstr>策略违背检测</vt:lpstr>
      <vt:lpstr>Contents</vt:lpstr>
      <vt:lpstr>挖掘效果评估</vt:lpstr>
      <vt:lpstr>挖掘效果评估</vt:lpstr>
      <vt:lpstr>underSell: 高卖低收(CVE-2018-11811)</vt:lpstr>
      <vt:lpstr>ownerUnderflow: 下溢增持(CVE-2018-11687)</vt:lpstr>
      <vt:lpstr>mintAny: 随意铸币 (CVE-2018-11812)</vt:lpstr>
      <vt:lpstr>overMint: 超额铸币(CVE-2018-11809)</vt:lpstr>
      <vt:lpstr>allocateAny: 超额定向分配(CVE-2018-11810)</vt:lpstr>
      <vt:lpstr>overBuy：超额购币（CVE-2018-11809）</vt:lpstr>
      <vt:lpstr>Contents</vt:lpstr>
      <vt:lpstr>总结</vt:lpstr>
      <vt:lpstr>PowerPoint 演示文稿</vt:lpstr>
    </vt:vector>
  </TitlesOfParts>
  <LinksUpToDate>false</LinksUpToDate>
  <SharedDoc>false</SharedDoc>
  <HyperlinksChanged>false</HyperlinksChanged>
  <AppVersion>15.0037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
  <cp:lastModifiedBy>Microsoft Office 用户</cp:lastModifiedBy>
  <cp:revision>137</cp:revision>
  <dcterms:created xsi:type="dcterms:W3CDTF">2018-07-26T08:21:00Z</dcterms:created>
  <dcterms:modified xsi:type="dcterms:W3CDTF">2018-09-05T09:01:09Z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2052-10.1.0.7400</vt:lpwstr>
  </property>
</Properties>
</file>